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2.JPG" ContentType="image/jpeg"/>
  <Override PartName="/ppt/media/image70.jpg" ContentType="image/jpeg"/>
  <Override PartName="/ppt/media/image128.jpg" ContentType="image/jpeg"/>
  <Override PartName="/ppt/media/image129.jpg" ContentType="image/jpeg"/>
  <Override PartName="/ppt/media/image130.jpg" ContentType="image/jpeg"/>
  <Override PartName="/ppt/media/image131.jpg" ContentType="image/jpeg"/>
  <Override PartName="/ppt/media/image132.jpg" ContentType="image/jpeg"/>
  <Override PartName="/ppt/media/image133.jpg" ContentType="image/jpeg"/>
  <Override PartName="/ppt/media/image171.jpg" ContentType="image/jpeg"/>
  <Override PartName="/ppt/media/image173.jpg" ContentType="image/jpeg"/>
  <Override PartName="/ppt/media/image214.jpg" ContentType="image/jpeg"/>
  <Override PartName="/ppt/media/image21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8"/>
  </p:notesMasterIdLst>
  <p:sldIdLst>
    <p:sldId id="256" r:id="rId2"/>
    <p:sldId id="257" r:id="rId3"/>
    <p:sldId id="258" r:id="rId4"/>
    <p:sldId id="259" r:id="rId5"/>
    <p:sldId id="261" r:id="rId6"/>
    <p:sldId id="407" r:id="rId7"/>
    <p:sldId id="408" r:id="rId8"/>
    <p:sldId id="409" r:id="rId9"/>
    <p:sldId id="410" r:id="rId10"/>
    <p:sldId id="262" r:id="rId11"/>
    <p:sldId id="411" r:id="rId12"/>
    <p:sldId id="263" r:id="rId13"/>
    <p:sldId id="264" r:id="rId14"/>
    <p:sldId id="389" r:id="rId15"/>
    <p:sldId id="390" r:id="rId16"/>
    <p:sldId id="405" r:id="rId17"/>
    <p:sldId id="406" r:id="rId18"/>
    <p:sldId id="265" r:id="rId19"/>
    <p:sldId id="266" r:id="rId20"/>
    <p:sldId id="267" r:id="rId21"/>
    <p:sldId id="268" r:id="rId22"/>
    <p:sldId id="269" r:id="rId23"/>
    <p:sldId id="352" r:id="rId24"/>
    <p:sldId id="270" r:id="rId25"/>
    <p:sldId id="353" r:id="rId26"/>
    <p:sldId id="391" r:id="rId27"/>
    <p:sldId id="395" r:id="rId28"/>
    <p:sldId id="275" r:id="rId29"/>
    <p:sldId id="392" r:id="rId30"/>
    <p:sldId id="393" r:id="rId31"/>
    <p:sldId id="394" r:id="rId32"/>
    <p:sldId id="278" r:id="rId33"/>
    <p:sldId id="279" r:id="rId34"/>
    <p:sldId id="396" r:id="rId35"/>
    <p:sldId id="403" r:id="rId36"/>
    <p:sldId id="397" r:id="rId37"/>
    <p:sldId id="374" r:id="rId38"/>
    <p:sldId id="375" r:id="rId39"/>
    <p:sldId id="363" r:id="rId40"/>
    <p:sldId id="364" r:id="rId41"/>
    <p:sldId id="280" r:id="rId42"/>
    <p:sldId id="365" r:id="rId43"/>
    <p:sldId id="366" r:id="rId44"/>
    <p:sldId id="367" r:id="rId45"/>
    <p:sldId id="370" r:id="rId46"/>
    <p:sldId id="281" r:id="rId47"/>
    <p:sldId id="372" r:id="rId48"/>
    <p:sldId id="371" r:id="rId49"/>
    <p:sldId id="284" r:id="rId50"/>
    <p:sldId id="354" r:id="rId51"/>
    <p:sldId id="362" r:id="rId52"/>
    <p:sldId id="376" r:id="rId53"/>
    <p:sldId id="377" r:id="rId54"/>
    <p:sldId id="378" r:id="rId55"/>
    <p:sldId id="379" r:id="rId56"/>
    <p:sldId id="380" r:id="rId57"/>
    <p:sldId id="381" r:id="rId58"/>
    <p:sldId id="382" r:id="rId59"/>
    <p:sldId id="383" r:id="rId60"/>
    <p:sldId id="384" r:id="rId61"/>
    <p:sldId id="386" r:id="rId62"/>
    <p:sldId id="387" r:id="rId63"/>
    <p:sldId id="388" r:id="rId64"/>
    <p:sldId id="398" r:id="rId65"/>
    <p:sldId id="412" r:id="rId66"/>
    <p:sldId id="413" r:id="rId67"/>
    <p:sldId id="426" r:id="rId68"/>
    <p:sldId id="399" r:id="rId69"/>
    <p:sldId id="414" r:id="rId70"/>
    <p:sldId id="415" r:id="rId71"/>
    <p:sldId id="416" r:id="rId72"/>
    <p:sldId id="427" r:id="rId73"/>
    <p:sldId id="283" r:id="rId74"/>
    <p:sldId id="401" r:id="rId75"/>
    <p:sldId id="417" r:id="rId76"/>
    <p:sldId id="418" r:id="rId77"/>
    <p:sldId id="419" r:id="rId78"/>
    <p:sldId id="404" r:id="rId79"/>
    <p:sldId id="402" r:id="rId80"/>
    <p:sldId id="420" r:id="rId81"/>
    <p:sldId id="421" r:id="rId82"/>
    <p:sldId id="422" r:id="rId83"/>
    <p:sldId id="423" r:id="rId84"/>
    <p:sldId id="425" r:id="rId85"/>
    <p:sldId id="424" r:id="rId86"/>
    <p:sldId id="351" r:id="rId87"/>
  </p:sldIdLst>
  <p:sldSz cx="12192000" cy="6858000"/>
  <p:notesSz cx="12192000" cy="6858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94132" autoAdjust="0"/>
  </p:normalViewPr>
  <p:slideViewPr>
    <p:cSldViewPr>
      <p:cViewPr varScale="1">
        <p:scale>
          <a:sx n="68" d="100"/>
          <a:sy n="68" d="100"/>
        </p:scale>
        <p:origin x="768"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BEEF78A-D418-4EF6-9A1E-17D2F1CA173F}" type="datetimeFigureOut">
              <a:rPr lang="pt-BR" smtClean="0"/>
              <a:t>19/08/2023</a:t>
            </a:fld>
            <a:endParaRPr lang="pt-BR"/>
          </a:p>
        </p:txBody>
      </p:sp>
      <p:sp>
        <p:nvSpPr>
          <p:cNvPr id="4" name="Espaço Reservado para Imagem de Slide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3D8BA85-87B3-4591-9439-2DF32E913BAB}" type="slidenum">
              <a:rPr lang="pt-BR" smtClean="0"/>
              <a:t>‹nº›</a:t>
            </a:fld>
            <a:endParaRPr lang="pt-BR"/>
          </a:p>
        </p:txBody>
      </p:sp>
    </p:spTree>
    <p:extLst>
      <p:ext uri="{BB962C8B-B14F-4D97-AF65-F5344CB8AC3E}">
        <p14:creationId xmlns:p14="http://schemas.microsoft.com/office/powerpoint/2010/main" val="16036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3D8BA85-87B3-4591-9439-2DF32E913BAB}" type="slidenum">
              <a:rPr lang="pt-BR" smtClean="0"/>
              <a:t>13</a:t>
            </a:fld>
            <a:endParaRPr lang="pt-BR"/>
          </a:p>
        </p:txBody>
      </p:sp>
    </p:spTree>
    <p:extLst>
      <p:ext uri="{BB962C8B-B14F-4D97-AF65-F5344CB8AC3E}">
        <p14:creationId xmlns:p14="http://schemas.microsoft.com/office/powerpoint/2010/main" val="2408084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8221" y="190626"/>
            <a:ext cx="11795556" cy="37655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320412" cy="6857996"/>
          </a:xfrm>
          <a:prstGeom prst="rect">
            <a:avLst/>
          </a:prstGeom>
        </p:spPr>
      </p:pic>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2320412" cy="6857996"/>
          </a:xfrm>
          <a:prstGeom prst="rect">
            <a:avLst/>
          </a:prstGeom>
        </p:spPr>
      </p:pic>
      <p:pic>
        <p:nvPicPr>
          <p:cNvPr id="17" name="bg object 17"/>
          <p:cNvPicPr/>
          <p:nvPr/>
        </p:nvPicPr>
        <p:blipFill>
          <a:blip r:embed="rId8" cstate="print"/>
          <a:stretch>
            <a:fillRect/>
          </a:stretch>
        </p:blipFill>
        <p:spPr>
          <a:xfrm>
            <a:off x="0" y="0"/>
            <a:ext cx="12189714" cy="1088898"/>
          </a:xfrm>
          <a:prstGeom prst="rect">
            <a:avLst/>
          </a:prstGeom>
        </p:spPr>
      </p:pic>
      <p:sp>
        <p:nvSpPr>
          <p:cNvPr id="2" name="Holder 2"/>
          <p:cNvSpPr>
            <a:spLocks noGrp="1"/>
          </p:cNvSpPr>
          <p:nvPr>
            <p:ph type="title"/>
          </p:nvPr>
        </p:nvSpPr>
        <p:spPr>
          <a:xfrm>
            <a:off x="209169" y="844423"/>
            <a:ext cx="11773661" cy="1305560"/>
          </a:xfrm>
          <a:prstGeom prst="rect">
            <a:avLst/>
          </a:prstGeom>
        </p:spPr>
        <p:txBody>
          <a:bodyPr wrap="square" lIns="0" tIns="0" rIns="0" bIns="0">
            <a:spAutoFit/>
          </a:bodyPr>
          <a:lstStyle>
            <a:lvl1pPr>
              <a:defRPr sz="2800" b="1" i="0">
                <a:solidFill>
                  <a:schemeClr val="tx1"/>
                </a:solidFill>
                <a:latin typeface="Calibri"/>
                <a:cs typeface="Calibri"/>
              </a:defRPr>
            </a:lvl1pPr>
          </a:lstStyle>
          <a:p>
            <a:endParaRPr/>
          </a:p>
        </p:txBody>
      </p:sp>
      <p:sp>
        <p:nvSpPr>
          <p:cNvPr id="3" name="Holder 3"/>
          <p:cNvSpPr>
            <a:spLocks noGrp="1"/>
          </p:cNvSpPr>
          <p:nvPr>
            <p:ph type="body" idx="1"/>
          </p:nvPr>
        </p:nvSpPr>
        <p:spPr>
          <a:xfrm>
            <a:off x="5455158" y="2719197"/>
            <a:ext cx="5306695" cy="276987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9.png"/><Relationship Id="rId7" Type="http://schemas.openxmlformats.org/officeDocument/2006/relationships/image" Target="../media/image38.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9.png"/><Relationship Id="rId7" Type="http://schemas.openxmlformats.org/officeDocument/2006/relationships/image" Target="../media/image4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1.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erika.silva@faculdadecosmopolita.edu.br"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jpeg"/></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8.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51.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png"/></Relationships>
</file>

<file path=ppt/slides/_rels/slide5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45.jpeg"/><Relationship Id="rId4" Type="http://schemas.openxmlformats.org/officeDocument/2006/relationships/image" Target="../media/image144.jpeg"/></Relationships>
</file>

<file path=ppt/slides/_rels/slide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48.jpeg"/><Relationship Id="rId4" Type="http://schemas.openxmlformats.org/officeDocument/2006/relationships/image" Target="../media/image147.jpeg"/></Relationships>
</file>

<file path=ppt/slides/_rels/slide5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51.jpeg"/><Relationship Id="rId4" Type="http://schemas.openxmlformats.org/officeDocument/2006/relationships/image" Target="../media/image150.jpeg"/></Relationships>
</file>

<file path=ppt/slides/_rels/slide5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57.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57.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s>
</file>

<file path=ppt/slides/_rels/slide5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59.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73.jpg"/><Relationship Id="rId4" Type="http://schemas.openxmlformats.org/officeDocument/2006/relationships/image" Target="../media/image172.jpeg"/></Relationships>
</file>

<file path=ppt/slides/_rels/slide6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76.jpeg"/><Relationship Id="rId4" Type="http://schemas.openxmlformats.org/officeDocument/2006/relationships/image" Target="../media/image175.jpeg"/></Relationships>
</file>

<file path=ppt/slides/_rels/slide6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79.jpeg"/><Relationship Id="rId4" Type="http://schemas.openxmlformats.org/officeDocument/2006/relationships/image" Target="../media/image178.jpeg"/></Relationships>
</file>

<file path=ppt/slides/_rels/slide63.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6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9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xml"/><Relationship Id="rId4" Type="http://schemas.openxmlformats.org/officeDocument/2006/relationships/image" Target="../media/image1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xml"/><Relationship Id="rId4" Type="http://schemas.openxmlformats.org/officeDocument/2006/relationships/image" Target="../media/image202.png"/></Relationships>
</file>

<file path=ppt/slides/_rels/slide7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xml"/><Relationship Id="rId4" Type="http://schemas.openxmlformats.org/officeDocument/2006/relationships/image" Target="../media/image205.png"/></Relationships>
</file>

<file path=ppt/slides/_rels/slide7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xml"/><Relationship Id="rId5" Type="http://schemas.openxmlformats.org/officeDocument/2006/relationships/image" Target="../media/image209.png"/><Relationship Id="rId4" Type="http://schemas.openxmlformats.org/officeDocument/2006/relationships/image" Target="../media/image20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g"/><Relationship Id="rId1" Type="http://schemas.openxmlformats.org/officeDocument/2006/relationships/slideLayout" Target="../slideLayouts/slideLayout1.xml"/><Relationship Id="rId4" Type="http://schemas.openxmlformats.org/officeDocument/2006/relationships/image" Target="../media/image21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8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180.jpeg"/><Relationship Id="rId1" Type="http://schemas.openxmlformats.org/officeDocument/2006/relationships/slideLayout" Target="../slideLayouts/slideLayout1.xml"/><Relationship Id="rId5" Type="http://schemas.openxmlformats.org/officeDocument/2006/relationships/image" Target="../media/image221.jpeg"/><Relationship Id="rId4" Type="http://schemas.openxmlformats.org/officeDocument/2006/relationships/image" Target="../media/image183.jpeg"/></Relationships>
</file>

<file path=ppt/slides/_rels/slide8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xml"/><Relationship Id="rId5" Type="http://schemas.openxmlformats.org/officeDocument/2006/relationships/image" Target="../media/image225.jpeg"/><Relationship Id="rId4" Type="http://schemas.openxmlformats.org/officeDocument/2006/relationships/image" Target="../media/image224.jpeg"/></Relationships>
</file>

<file path=ppt/slides/_rels/slide8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32.png"/><Relationship Id="rId4" Type="http://schemas.openxmlformats.org/officeDocument/2006/relationships/image" Target="../media/image2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7" name="object 17"/>
          <p:cNvSpPr txBox="1">
            <a:spLocks noGrp="1"/>
          </p:cNvSpPr>
          <p:nvPr>
            <p:ph type="title"/>
          </p:nvPr>
        </p:nvSpPr>
        <p:spPr>
          <a:xfrm>
            <a:off x="4876800" y="1370075"/>
            <a:ext cx="672655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chemeClr val="tx1">
                    <a:lumMod val="95000"/>
                    <a:lumOff val="5000"/>
                  </a:schemeClr>
                </a:solidFill>
                <a:latin typeface="Arial"/>
                <a:cs typeface="Arial"/>
              </a:rPr>
              <a:t>COMISSÃO</a:t>
            </a:r>
            <a:r>
              <a:rPr sz="3200" spc="-35" dirty="0">
                <a:solidFill>
                  <a:schemeClr val="tx1">
                    <a:lumMod val="95000"/>
                    <a:lumOff val="5000"/>
                  </a:schemeClr>
                </a:solidFill>
                <a:latin typeface="Arial"/>
                <a:cs typeface="Arial"/>
              </a:rPr>
              <a:t> </a:t>
            </a:r>
            <a:r>
              <a:rPr sz="3200" dirty="0">
                <a:solidFill>
                  <a:schemeClr val="tx1">
                    <a:lumMod val="95000"/>
                    <a:lumOff val="5000"/>
                  </a:schemeClr>
                </a:solidFill>
                <a:latin typeface="Arial"/>
                <a:cs typeface="Arial"/>
              </a:rPr>
              <a:t>DE</a:t>
            </a:r>
            <a:r>
              <a:rPr sz="3200" spc="-130" dirty="0">
                <a:solidFill>
                  <a:schemeClr val="tx1">
                    <a:lumMod val="95000"/>
                    <a:lumOff val="5000"/>
                  </a:schemeClr>
                </a:solidFill>
                <a:latin typeface="Arial"/>
                <a:cs typeface="Arial"/>
              </a:rPr>
              <a:t> </a:t>
            </a:r>
            <a:r>
              <a:rPr sz="3200" spc="-50" dirty="0">
                <a:solidFill>
                  <a:schemeClr val="tx1">
                    <a:lumMod val="95000"/>
                    <a:lumOff val="5000"/>
                  </a:schemeClr>
                </a:solidFill>
                <a:latin typeface="Arial"/>
                <a:cs typeface="Arial"/>
              </a:rPr>
              <a:t>AVALIAÇÃO</a:t>
            </a:r>
            <a:r>
              <a:rPr sz="3200" spc="-55" dirty="0">
                <a:solidFill>
                  <a:schemeClr val="tx1">
                    <a:lumMod val="95000"/>
                    <a:lumOff val="5000"/>
                  </a:schemeClr>
                </a:solidFill>
                <a:latin typeface="Arial"/>
                <a:cs typeface="Arial"/>
              </a:rPr>
              <a:t> </a:t>
            </a:r>
            <a:r>
              <a:rPr sz="3200" dirty="0">
                <a:solidFill>
                  <a:schemeClr val="tx1">
                    <a:lumMod val="95000"/>
                    <a:lumOff val="5000"/>
                  </a:schemeClr>
                </a:solidFill>
                <a:latin typeface="Arial"/>
                <a:cs typeface="Arial"/>
              </a:rPr>
              <a:t>–</a:t>
            </a:r>
            <a:r>
              <a:rPr sz="3200" spc="-25" dirty="0">
                <a:solidFill>
                  <a:schemeClr val="tx1">
                    <a:lumMod val="95000"/>
                    <a:lumOff val="5000"/>
                  </a:schemeClr>
                </a:solidFill>
                <a:latin typeface="Arial"/>
                <a:cs typeface="Arial"/>
              </a:rPr>
              <a:t> </a:t>
            </a:r>
            <a:r>
              <a:rPr sz="3200" dirty="0">
                <a:solidFill>
                  <a:schemeClr val="tx1">
                    <a:lumMod val="95000"/>
                    <a:lumOff val="5000"/>
                  </a:schemeClr>
                </a:solidFill>
                <a:latin typeface="Arial"/>
                <a:cs typeface="Arial"/>
              </a:rPr>
              <a:t>MEC</a:t>
            </a:r>
          </a:p>
        </p:txBody>
      </p:sp>
      <p:sp>
        <p:nvSpPr>
          <p:cNvPr id="23" name="object 23"/>
          <p:cNvSpPr txBox="1"/>
          <p:nvPr/>
        </p:nvSpPr>
        <p:spPr>
          <a:xfrm>
            <a:off x="3162681" y="3200400"/>
            <a:ext cx="8707120" cy="2929648"/>
          </a:xfrm>
          <a:prstGeom prst="rect">
            <a:avLst/>
          </a:prstGeom>
        </p:spPr>
        <p:txBody>
          <a:bodyPr vert="horz" wrap="square" lIns="0" tIns="13335" rIns="0" bIns="0" rtlCol="0">
            <a:spAutoFit/>
          </a:bodyPr>
          <a:lstStyle/>
          <a:p>
            <a:pPr marR="12065" algn="r">
              <a:lnSpc>
                <a:spcPct val="100000"/>
              </a:lnSpc>
              <a:spcBef>
                <a:spcPts val="105"/>
              </a:spcBef>
            </a:pPr>
            <a:r>
              <a:rPr sz="3200" b="1" dirty="0">
                <a:solidFill>
                  <a:schemeClr val="tx1">
                    <a:lumMod val="95000"/>
                    <a:lumOff val="5000"/>
                  </a:schemeClr>
                </a:solidFill>
                <a:latin typeface="Arial" panose="020B0604020202020204" pitchFamily="34" charset="0"/>
                <a:cs typeface="Arial" panose="020B0604020202020204" pitchFamily="34" charset="0"/>
              </a:rPr>
              <a:t>Prof</a:t>
            </a:r>
            <a:r>
              <a:rPr lang="pt-BR" sz="3200" b="1" dirty="0">
                <a:solidFill>
                  <a:schemeClr val="tx1">
                    <a:lumMod val="95000"/>
                    <a:lumOff val="5000"/>
                  </a:schemeClr>
                </a:solidFill>
                <a:latin typeface="Arial" panose="020B0604020202020204" pitchFamily="34" charset="0"/>
                <a:cs typeface="Arial" panose="020B0604020202020204" pitchFamily="34" charset="0"/>
              </a:rPr>
              <a:t>ª</a:t>
            </a:r>
            <a:r>
              <a:rPr sz="3200" b="1" dirty="0">
                <a:solidFill>
                  <a:schemeClr val="tx1">
                    <a:lumMod val="95000"/>
                    <a:lumOff val="5000"/>
                  </a:schemeClr>
                </a:solidFill>
                <a:latin typeface="Arial" panose="020B0604020202020204" pitchFamily="34" charset="0"/>
                <a:cs typeface="Arial" panose="020B0604020202020204" pitchFamily="34" charset="0"/>
              </a:rPr>
              <a:t>.</a:t>
            </a:r>
            <a:r>
              <a:rPr sz="3200" b="1" spc="-15" dirty="0">
                <a:solidFill>
                  <a:schemeClr val="tx1">
                    <a:lumMod val="95000"/>
                    <a:lumOff val="5000"/>
                  </a:schemeClr>
                </a:solidFill>
                <a:latin typeface="Arial" panose="020B0604020202020204" pitchFamily="34" charset="0"/>
                <a:cs typeface="Arial" panose="020B0604020202020204" pitchFamily="34" charset="0"/>
              </a:rPr>
              <a:t> </a:t>
            </a:r>
            <a:r>
              <a:rPr sz="3200" b="1" dirty="0">
                <a:solidFill>
                  <a:schemeClr val="tx1">
                    <a:lumMod val="95000"/>
                    <a:lumOff val="5000"/>
                  </a:schemeClr>
                </a:solidFill>
                <a:latin typeface="Arial" panose="020B0604020202020204" pitchFamily="34" charset="0"/>
                <a:cs typeface="Arial" panose="020B0604020202020204" pitchFamily="34" charset="0"/>
              </a:rPr>
              <a:t>Dra.</a:t>
            </a:r>
            <a:r>
              <a:rPr sz="3200" b="1" spc="-40" dirty="0">
                <a:solidFill>
                  <a:schemeClr val="tx1">
                    <a:lumMod val="95000"/>
                    <a:lumOff val="5000"/>
                  </a:schemeClr>
                </a:solidFill>
                <a:latin typeface="Arial" panose="020B0604020202020204" pitchFamily="34" charset="0"/>
                <a:cs typeface="Arial" panose="020B0604020202020204" pitchFamily="34" charset="0"/>
              </a:rPr>
              <a:t> </a:t>
            </a:r>
            <a:r>
              <a:rPr lang="pt-BR" sz="3200" b="1" spc="-40" dirty="0">
                <a:solidFill>
                  <a:schemeClr val="tx1">
                    <a:lumMod val="95000"/>
                    <a:lumOff val="5000"/>
                  </a:schemeClr>
                </a:solidFill>
                <a:latin typeface="Arial" panose="020B0604020202020204" pitchFamily="34" charset="0"/>
                <a:cs typeface="Arial" panose="020B0604020202020204" pitchFamily="34" charset="0"/>
              </a:rPr>
              <a:t>Fla</a:t>
            </a:r>
            <a:r>
              <a:rPr lang="pt-BR" sz="3200" b="1" dirty="0">
                <a:solidFill>
                  <a:schemeClr val="tx1">
                    <a:lumMod val="95000"/>
                    <a:lumOff val="5000"/>
                  </a:schemeClr>
                </a:solidFill>
                <a:latin typeface="Arial" panose="020B0604020202020204" pitchFamily="34" charset="0"/>
                <a:cs typeface="Arial" panose="020B0604020202020204" pitchFamily="34" charset="0"/>
              </a:rPr>
              <a:t>via Petra Melara Benatti</a:t>
            </a:r>
            <a:endParaRPr sz="3200" dirty="0">
              <a:solidFill>
                <a:schemeClr val="tx1">
                  <a:lumMod val="95000"/>
                  <a:lumOff val="5000"/>
                </a:schemeClr>
              </a:solidFill>
              <a:latin typeface="Arial" panose="020B0604020202020204" pitchFamily="34" charset="0"/>
              <a:cs typeface="Arial" panose="020B0604020202020204" pitchFamily="34" charset="0"/>
            </a:endParaRPr>
          </a:p>
          <a:p>
            <a:pPr marR="5080" algn="r">
              <a:lnSpc>
                <a:spcPct val="100000"/>
              </a:lnSpc>
            </a:pPr>
            <a:r>
              <a:rPr sz="3200" b="1" dirty="0">
                <a:solidFill>
                  <a:schemeClr val="tx1">
                    <a:lumMod val="95000"/>
                    <a:lumOff val="5000"/>
                  </a:schemeClr>
                </a:solidFill>
                <a:latin typeface="Arial" panose="020B0604020202020204" pitchFamily="34" charset="0"/>
                <a:cs typeface="Arial" panose="020B0604020202020204" pitchFamily="34" charset="0"/>
              </a:rPr>
              <a:t>Prof</a:t>
            </a:r>
            <a:r>
              <a:rPr lang="pt-BR" sz="3200" b="1" dirty="0">
                <a:solidFill>
                  <a:schemeClr val="tx1">
                    <a:lumMod val="95000"/>
                    <a:lumOff val="5000"/>
                  </a:schemeClr>
                </a:solidFill>
                <a:latin typeface="Arial" panose="020B0604020202020204" pitchFamily="34" charset="0"/>
                <a:cs typeface="Arial" panose="020B0604020202020204" pitchFamily="34" charset="0"/>
              </a:rPr>
              <a:t>ª</a:t>
            </a:r>
            <a:r>
              <a:rPr sz="3200" b="1" dirty="0">
                <a:solidFill>
                  <a:schemeClr val="tx1">
                    <a:lumMod val="95000"/>
                    <a:lumOff val="5000"/>
                  </a:schemeClr>
                </a:solidFill>
                <a:latin typeface="Arial" panose="020B0604020202020204" pitchFamily="34" charset="0"/>
                <a:cs typeface="Arial" panose="020B0604020202020204" pitchFamily="34" charset="0"/>
              </a:rPr>
              <a:t>.</a:t>
            </a:r>
            <a:r>
              <a:rPr sz="3200" b="1" spc="-20" dirty="0">
                <a:solidFill>
                  <a:schemeClr val="tx1">
                    <a:lumMod val="95000"/>
                    <a:lumOff val="5000"/>
                  </a:schemeClr>
                </a:solidFill>
                <a:latin typeface="Arial" panose="020B0604020202020204" pitchFamily="34" charset="0"/>
                <a:cs typeface="Arial" panose="020B0604020202020204" pitchFamily="34" charset="0"/>
              </a:rPr>
              <a:t> </a:t>
            </a:r>
            <a:r>
              <a:rPr sz="3200" b="1" spc="-60" dirty="0">
                <a:solidFill>
                  <a:schemeClr val="tx1">
                    <a:lumMod val="95000"/>
                    <a:lumOff val="5000"/>
                  </a:schemeClr>
                </a:solidFill>
                <a:latin typeface="Arial" panose="020B0604020202020204" pitchFamily="34" charset="0"/>
                <a:cs typeface="Arial" panose="020B0604020202020204" pitchFamily="34" charset="0"/>
              </a:rPr>
              <a:t>Dr</a:t>
            </a:r>
            <a:r>
              <a:rPr lang="pt-BR" sz="3200" b="1" spc="-60" dirty="0">
                <a:solidFill>
                  <a:schemeClr val="tx1">
                    <a:lumMod val="95000"/>
                    <a:lumOff val="5000"/>
                  </a:schemeClr>
                </a:solidFill>
                <a:latin typeface="Arial" panose="020B0604020202020204" pitchFamily="34" charset="0"/>
                <a:cs typeface="Arial" panose="020B0604020202020204" pitchFamily="34" charset="0"/>
              </a:rPr>
              <a:t>a. Maria </a:t>
            </a:r>
            <a:r>
              <a:rPr lang="pt-BR" sz="3200" b="1" spc="-60" dirty="0" err="1">
                <a:solidFill>
                  <a:schemeClr val="tx1">
                    <a:lumMod val="95000"/>
                    <a:lumOff val="5000"/>
                  </a:schemeClr>
                </a:solidFill>
                <a:latin typeface="Arial" panose="020B0604020202020204" pitchFamily="34" charset="0"/>
                <a:cs typeface="Arial" panose="020B0604020202020204" pitchFamily="34" charset="0"/>
              </a:rPr>
              <a:t>Neurilane</a:t>
            </a:r>
            <a:r>
              <a:rPr lang="pt-BR" sz="3200" b="1" spc="-60" dirty="0">
                <a:solidFill>
                  <a:schemeClr val="tx1">
                    <a:lumMod val="95000"/>
                    <a:lumOff val="5000"/>
                  </a:schemeClr>
                </a:solidFill>
                <a:latin typeface="Arial" panose="020B0604020202020204" pitchFamily="34" charset="0"/>
                <a:cs typeface="Arial" panose="020B0604020202020204" pitchFamily="34" charset="0"/>
              </a:rPr>
              <a:t> Viana Nogueira</a:t>
            </a:r>
            <a:endParaRPr sz="3200" dirty="0">
              <a:solidFill>
                <a:schemeClr val="tx1">
                  <a:lumMod val="95000"/>
                  <a:lumOff val="5000"/>
                </a:schemeClr>
              </a:solidFill>
              <a:latin typeface="Arial" panose="020B0604020202020204" pitchFamily="34" charset="0"/>
              <a:cs typeface="Arial" panose="020B0604020202020204" pitchFamily="34" charset="0"/>
            </a:endParaRPr>
          </a:p>
          <a:p>
            <a:pPr>
              <a:lnSpc>
                <a:spcPct val="100000"/>
              </a:lnSpc>
            </a:pPr>
            <a:endParaRPr sz="3600" dirty="0">
              <a:latin typeface="Arial" panose="020B0604020202020204" pitchFamily="34" charset="0"/>
              <a:cs typeface="Arial" panose="020B0604020202020204" pitchFamily="34" charset="0"/>
            </a:endParaRPr>
          </a:p>
          <a:p>
            <a:pPr marR="17145" algn="r">
              <a:lnSpc>
                <a:spcPct val="100000"/>
              </a:lnSpc>
            </a:pPr>
            <a:r>
              <a:rPr sz="3200" b="1" i="1" spc="-5" dirty="0" err="1">
                <a:solidFill>
                  <a:srgbClr val="000066"/>
                </a:solidFill>
                <a:latin typeface="Arial" panose="020B0604020202020204" pitchFamily="34" charset="0"/>
                <a:cs typeface="Arial" panose="020B0604020202020204" pitchFamily="34" charset="0"/>
              </a:rPr>
              <a:t>Reconhecimento</a:t>
            </a:r>
            <a:r>
              <a:rPr sz="3200" b="1" i="1" spc="-30" dirty="0">
                <a:solidFill>
                  <a:srgbClr val="000066"/>
                </a:solidFill>
                <a:latin typeface="Arial" panose="020B0604020202020204" pitchFamily="34" charset="0"/>
                <a:cs typeface="Arial" panose="020B0604020202020204" pitchFamily="34" charset="0"/>
              </a:rPr>
              <a:t> </a:t>
            </a:r>
            <a:r>
              <a:rPr sz="3200" b="1" i="1" dirty="0">
                <a:solidFill>
                  <a:srgbClr val="000066"/>
                </a:solidFill>
                <a:latin typeface="Arial" panose="020B0604020202020204" pitchFamily="34" charset="0"/>
                <a:cs typeface="Arial" panose="020B0604020202020204" pitchFamily="34" charset="0"/>
              </a:rPr>
              <a:t>do</a:t>
            </a:r>
            <a:r>
              <a:rPr sz="3200" b="1" i="1" spc="-10" dirty="0">
                <a:solidFill>
                  <a:srgbClr val="000066"/>
                </a:solidFill>
                <a:latin typeface="Arial" panose="020B0604020202020204" pitchFamily="34" charset="0"/>
                <a:cs typeface="Arial" panose="020B0604020202020204" pitchFamily="34" charset="0"/>
              </a:rPr>
              <a:t> </a:t>
            </a:r>
            <a:r>
              <a:rPr sz="3200" b="1" i="1" dirty="0">
                <a:solidFill>
                  <a:srgbClr val="000066"/>
                </a:solidFill>
                <a:latin typeface="Arial" panose="020B0604020202020204" pitchFamily="34" charset="0"/>
                <a:cs typeface="Arial" panose="020B0604020202020204" pitchFamily="34" charset="0"/>
              </a:rPr>
              <a:t>Curso</a:t>
            </a:r>
            <a:r>
              <a:rPr sz="3200" b="1" i="1" spc="-25" dirty="0">
                <a:solidFill>
                  <a:srgbClr val="000066"/>
                </a:solidFill>
                <a:latin typeface="Arial" panose="020B0604020202020204" pitchFamily="34" charset="0"/>
                <a:cs typeface="Arial" panose="020B0604020202020204" pitchFamily="34" charset="0"/>
              </a:rPr>
              <a:t> </a:t>
            </a:r>
            <a:r>
              <a:rPr sz="3200" b="1" i="1" dirty="0">
                <a:solidFill>
                  <a:srgbClr val="000066"/>
                </a:solidFill>
                <a:latin typeface="Arial" panose="020B0604020202020204" pitchFamily="34" charset="0"/>
                <a:cs typeface="Arial" panose="020B0604020202020204" pitchFamily="34" charset="0"/>
              </a:rPr>
              <a:t>de</a:t>
            </a:r>
            <a:r>
              <a:rPr sz="3200" b="1" i="1" spc="-120" dirty="0">
                <a:solidFill>
                  <a:srgbClr val="000066"/>
                </a:solidFill>
                <a:latin typeface="Arial" panose="020B0604020202020204" pitchFamily="34" charset="0"/>
                <a:cs typeface="Arial" panose="020B0604020202020204" pitchFamily="34" charset="0"/>
              </a:rPr>
              <a:t> </a:t>
            </a:r>
            <a:r>
              <a:rPr lang="pt-BR" sz="3200" b="1" i="1" spc="-5" dirty="0">
                <a:solidFill>
                  <a:srgbClr val="000066"/>
                </a:solidFill>
                <a:latin typeface="Arial" panose="020B0604020202020204" pitchFamily="34" charset="0"/>
                <a:cs typeface="Arial" panose="020B0604020202020204" pitchFamily="34" charset="0"/>
              </a:rPr>
              <a:t>Direito</a:t>
            </a:r>
            <a:endParaRPr sz="3200" dirty="0">
              <a:latin typeface="Arial" panose="020B0604020202020204" pitchFamily="34" charset="0"/>
              <a:cs typeface="Arial" panose="020B0604020202020204" pitchFamily="34" charset="0"/>
            </a:endParaRPr>
          </a:p>
          <a:p>
            <a:pPr>
              <a:lnSpc>
                <a:spcPct val="100000"/>
              </a:lnSpc>
              <a:spcBef>
                <a:spcPts val="20"/>
              </a:spcBef>
            </a:pPr>
            <a:endParaRPr sz="3350" dirty="0">
              <a:latin typeface="Arial" panose="020B0604020202020204" pitchFamily="34" charset="0"/>
              <a:cs typeface="Arial" panose="020B0604020202020204" pitchFamily="34" charset="0"/>
            </a:endParaRPr>
          </a:p>
          <a:p>
            <a:pPr marL="3270885">
              <a:lnSpc>
                <a:spcPct val="100000"/>
              </a:lnSpc>
            </a:pPr>
            <a:r>
              <a:rPr sz="2400" b="1" spc="-10" dirty="0">
                <a:solidFill>
                  <a:srgbClr val="000066"/>
                </a:solidFill>
                <a:latin typeface="Arial" panose="020B0604020202020204" pitchFamily="34" charset="0"/>
                <a:cs typeface="Arial" panose="020B0604020202020204" pitchFamily="34" charset="0"/>
              </a:rPr>
              <a:t>Visita</a:t>
            </a:r>
            <a:r>
              <a:rPr sz="2400" b="1" spc="-5" dirty="0">
                <a:solidFill>
                  <a:srgbClr val="000066"/>
                </a:solidFill>
                <a:latin typeface="Arial" panose="020B0604020202020204" pitchFamily="34" charset="0"/>
                <a:cs typeface="Arial" panose="020B0604020202020204" pitchFamily="34" charset="0"/>
              </a:rPr>
              <a:t> </a:t>
            </a:r>
            <a:r>
              <a:rPr sz="2400" b="1" i="1" dirty="0">
                <a:solidFill>
                  <a:srgbClr val="000066"/>
                </a:solidFill>
                <a:latin typeface="Arial" panose="020B0604020202020204" pitchFamily="34" charset="0"/>
                <a:cs typeface="Arial" panose="020B0604020202020204" pitchFamily="34" charset="0"/>
              </a:rPr>
              <a:t>in</a:t>
            </a:r>
            <a:r>
              <a:rPr sz="2400" b="1" i="1" spc="-25" dirty="0">
                <a:solidFill>
                  <a:srgbClr val="000066"/>
                </a:solidFill>
                <a:latin typeface="Arial" panose="020B0604020202020204" pitchFamily="34" charset="0"/>
                <a:cs typeface="Arial" panose="020B0604020202020204" pitchFamily="34" charset="0"/>
              </a:rPr>
              <a:t> </a:t>
            </a:r>
            <a:r>
              <a:rPr sz="2400" b="1" i="1" dirty="0">
                <a:solidFill>
                  <a:srgbClr val="000066"/>
                </a:solidFill>
                <a:latin typeface="Arial" panose="020B0604020202020204" pitchFamily="34" charset="0"/>
                <a:cs typeface="Arial" panose="020B0604020202020204" pitchFamily="34" charset="0"/>
              </a:rPr>
              <a:t>loco</a:t>
            </a:r>
            <a:r>
              <a:rPr sz="2400" b="1" i="1" spc="-15" dirty="0">
                <a:solidFill>
                  <a:srgbClr val="000066"/>
                </a:solidFill>
                <a:latin typeface="Arial" panose="020B0604020202020204" pitchFamily="34" charset="0"/>
                <a:cs typeface="Arial" panose="020B0604020202020204" pitchFamily="34" charset="0"/>
              </a:rPr>
              <a:t> </a:t>
            </a:r>
            <a:r>
              <a:rPr sz="2400" b="1" dirty="0">
                <a:solidFill>
                  <a:srgbClr val="000066"/>
                </a:solidFill>
                <a:latin typeface="Arial" panose="020B0604020202020204" pitchFamily="34" charset="0"/>
                <a:cs typeface="Arial" panose="020B0604020202020204" pitchFamily="34" charset="0"/>
              </a:rPr>
              <a:t>virtual</a:t>
            </a:r>
            <a:r>
              <a:rPr sz="2400" b="1" spc="-15" dirty="0">
                <a:solidFill>
                  <a:srgbClr val="000066"/>
                </a:solidFill>
                <a:latin typeface="Arial" panose="020B0604020202020204" pitchFamily="34" charset="0"/>
                <a:cs typeface="Arial" panose="020B0604020202020204" pitchFamily="34" charset="0"/>
              </a:rPr>
              <a:t> </a:t>
            </a:r>
            <a:r>
              <a:rPr sz="2400" b="1" dirty="0">
                <a:solidFill>
                  <a:srgbClr val="000066"/>
                </a:solidFill>
                <a:latin typeface="Arial" panose="020B0604020202020204" pitchFamily="34" charset="0"/>
                <a:cs typeface="Arial" panose="020B0604020202020204" pitchFamily="34" charset="0"/>
              </a:rPr>
              <a:t>–</a:t>
            </a:r>
            <a:r>
              <a:rPr sz="2400" b="1" spc="-5" dirty="0">
                <a:solidFill>
                  <a:srgbClr val="000066"/>
                </a:solidFill>
                <a:latin typeface="Arial" panose="020B0604020202020204" pitchFamily="34" charset="0"/>
                <a:cs typeface="Arial" panose="020B0604020202020204" pitchFamily="34" charset="0"/>
              </a:rPr>
              <a:t> </a:t>
            </a:r>
            <a:r>
              <a:rPr lang="pt-BR" sz="2400" b="1" spc="-5" dirty="0">
                <a:solidFill>
                  <a:srgbClr val="000066"/>
                </a:solidFill>
                <a:latin typeface="Arial" panose="020B0604020202020204" pitchFamily="34" charset="0"/>
                <a:cs typeface="Arial" panose="020B0604020202020204" pitchFamily="34" charset="0"/>
              </a:rPr>
              <a:t>21</a:t>
            </a:r>
            <a:r>
              <a:rPr sz="2400" b="1" spc="-5" dirty="0">
                <a:solidFill>
                  <a:srgbClr val="000066"/>
                </a:solidFill>
                <a:latin typeface="Arial" panose="020B0604020202020204" pitchFamily="34" charset="0"/>
                <a:cs typeface="Arial" panose="020B0604020202020204" pitchFamily="34" charset="0"/>
              </a:rPr>
              <a:t> a 2</a:t>
            </a:r>
            <a:r>
              <a:rPr lang="pt-BR" sz="2400" b="1" spc="-5" dirty="0">
                <a:solidFill>
                  <a:srgbClr val="000066"/>
                </a:solidFill>
                <a:latin typeface="Arial" panose="020B0604020202020204" pitchFamily="34" charset="0"/>
                <a:cs typeface="Arial" panose="020B0604020202020204" pitchFamily="34" charset="0"/>
              </a:rPr>
              <a:t>3</a:t>
            </a:r>
            <a:r>
              <a:rPr sz="2400" b="1" spc="-5" dirty="0">
                <a:solidFill>
                  <a:srgbClr val="000066"/>
                </a:solidFill>
                <a:latin typeface="Arial" panose="020B0604020202020204" pitchFamily="34" charset="0"/>
                <a:cs typeface="Arial" panose="020B0604020202020204" pitchFamily="34" charset="0"/>
              </a:rPr>
              <a:t>/0</a:t>
            </a:r>
            <a:r>
              <a:rPr lang="pt-BR" sz="2400" b="1" spc="-5" dirty="0">
                <a:solidFill>
                  <a:srgbClr val="000066"/>
                </a:solidFill>
                <a:latin typeface="Arial" panose="020B0604020202020204" pitchFamily="34" charset="0"/>
                <a:cs typeface="Arial" panose="020B0604020202020204" pitchFamily="34" charset="0"/>
              </a:rPr>
              <a:t>8</a:t>
            </a:r>
            <a:r>
              <a:rPr sz="2400" b="1" spc="-5" dirty="0">
                <a:solidFill>
                  <a:srgbClr val="000066"/>
                </a:solidFill>
                <a:latin typeface="Arial" panose="020B0604020202020204" pitchFamily="34" charset="0"/>
                <a:cs typeface="Arial" panose="020B0604020202020204" pitchFamily="34" charset="0"/>
              </a:rPr>
              <a:t>/202</a:t>
            </a:r>
            <a:r>
              <a:rPr lang="pt-BR" sz="2400" b="1" spc="-5" dirty="0">
                <a:solidFill>
                  <a:srgbClr val="000066"/>
                </a:solidFill>
                <a:latin typeface="Arial" panose="020B0604020202020204" pitchFamily="34" charset="0"/>
                <a:cs typeface="Arial" panose="020B0604020202020204" pitchFamily="34" charset="0"/>
              </a:rPr>
              <a:t>3</a:t>
            </a:r>
            <a:endParaRPr sz="24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0" y="0"/>
            <a:ext cx="12189714" cy="1088898"/>
          </a:xfrm>
          <a:prstGeom prst="rect">
            <a:avLst/>
          </a:prstGeom>
        </p:spPr>
      </p:pic>
      <p:sp>
        <p:nvSpPr>
          <p:cNvPr id="5" name="object 5"/>
          <p:cNvSpPr txBox="1">
            <a:spLocks noGrp="1"/>
          </p:cNvSpPr>
          <p:nvPr>
            <p:ph type="title"/>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dirty="0">
                <a:solidFill>
                  <a:srgbClr val="FFFFFF"/>
                </a:solidFill>
                <a:latin typeface="Arial"/>
                <a:cs typeface="Arial"/>
              </a:rPr>
              <a:t>Faculdade</a:t>
            </a:r>
            <a:r>
              <a:rPr sz="2300" spc="-60" dirty="0">
                <a:solidFill>
                  <a:srgbClr val="FFFFFF"/>
                </a:solidFill>
                <a:latin typeface="Arial"/>
                <a:cs typeface="Arial"/>
              </a:rPr>
              <a:t> </a:t>
            </a:r>
            <a:r>
              <a:rPr sz="2300" dirty="0">
                <a:solidFill>
                  <a:srgbClr val="FFFFFF"/>
                </a:solidFill>
                <a:latin typeface="Arial"/>
                <a:cs typeface="Arial"/>
              </a:rPr>
              <a:t>Cosmopolita</a:t>
            </a:r>
            <a:r>
              <a:rPr sz="2300" spc="-60" dirty="0">
                <a:solidFill>
                  <a:srgbClr val="FFFFFF"/>
                </a:solidFill>
                <a:latin typeface="Arial"/>
                <a:cs typeface="Arial"/>
              </a:rPr>
              <a:t> </a:t>
            </a:r>
            <a:r>
              <a:rPr sz="2300" dirty="0">
                <a:solidFill>
                  <a:srgbClr val="FFFFFF"/>
                </a:solidFill>
                <a:latin typeface="Arial"/>
                <a:cs typeface="Arial"/>
              </a:rPr>
              <a:t>–</a:t>
            </a:r>
            <a:r>
              <a:rPr sz="2300" spc="-15" dirty="0">
                <a:solidFill>
                  <a:srgbClr val="FFFFFF"/>
                </a:solidFill>
                <a:latin typeface="Arial"/>
                <a:cs typeface="Arial"/>
              </a:rPr>
              <a:t> </a:t>
            </a:r>
            <a:r>
              <a:rPr sz="2300" dirty="0">
                <a:solidFill>
                  <a:srgbClr val="FFFFFF"/>
                </a:solidFill>
                <a:latin typeface="Arial"/>
                <a:cs typeface="Arial"/>
              </a:rPr>
              <a:t>Curso</a:t>
            </a:r>
            <a:r>
              <a:rPr sz="2300" spc="-45" dirty="0">
                <a:solidFill>
                  <a:srgbClr val="FFFFFF"/>
                </a:solidFill>
                <a:latin typeface="Arial"/>
                <a:cs typeface="Arial"/>
              </a:rPr>
              <a:t> </a:t>
            </a:r>
            <a:r>
              <a:rPr sz="2300" dirty="0">
                <a:solidFill>
                  <a:srgbClr val="FFFFFF"/>
                </a:solidFill>
                <a:latin typeface="Arial"/>
                <a:cs typeface="Arial"/>
              </a:rPr>
              <a:t>de</a:t>
            </a:r>
            <a:r>
              <a:rPr sz="2300"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1" name="object 11"/>
          <p:cNvSpPr txBox="1"/>
          <p:nvPr/>
        </p:nvSpPr>
        <p:spPr>
          <a:xfrm>
            <a:off x="2575686" y="2791857"/>
            <a:ext cx="381000" cy="2517140"/>
          </a:xfrm>
          <a:prstGeom prst="rect">
            <a:avLst/>
          </a:prstGeom>
        </p:spPr>
        <p:txBody>
          <a:bodyPr vert="vert270" wrap="square" lIns="0" tIns="0" rIns="0" bIns="0" rtlCol="0">
            <a:spAutoFit/>
          </a:bodyPr>
          <a:lstStyle/>
          <a:p>
            <a:pPr marL="12700">
              <a:lnSpc>
                <a:spcPts val="2755"/>
              </a:lnSpc>
            </a:pPr>
            <a:r>
              <a:rPr sz="2800" b="1" spc="-10" dirty="0">
                <a:latin typeface="Calibri"/>
                <a:cs typeface="Calibri"/>
              </a:rPr>
              <a:t>Matriz</a:t>
            </a:r>
            <a:r>
              <a:rPr sz="2800" b="1" spc="-15" dirty="0">
                <a:latin typeface="Calibri"/>
                <a:cs typeface="Calibri"/>
              </a:rPr>
              <a:t> </a:t>
            </a:r>
            <a:r>
              <a:rPr sz="2800" b="1" spc="-10" dirty="0">
                <a:latin typeface="Calibri"/>
                <a:cs typeface="Calibri"/>
              </a:rPr>
              <a:t>Curricular</a:t>
            </a:r>
            <a:endParaRPr sz="2800">
              <a:latin typeface="Calibri"/>
              <a:cs typeface="Calibri"/>
            </a:endParaRPr>
          </a:p>
        </p:txBody>
      </p:sp>
      <p:pic>
        <p:nvPicPr>
          <p:cNvPr id="13" name="Imagem 12">
            <a:extLst>
              <a:ext uri="{FF2B5EF4-FFF2-40B4-BE49-F238E27FC236}">
                <a16:creationId xmlns:a16="http://schemas.microsoft.com/office/drawing/2014/main" id="{185AFD39-CDF0-E6D1-6C6F-073F46F77140}"/>
              </a:ext>
            </a:extLst>
          </p:cNvPr>
          <p:cNvPicPr>
            <a:picLocks noChangeAspect="1"/>
          </p:cNvPicPr>
          <p:nvPr/>
        </p:nvPicPr>
        <p:blipFill>
          <a:blip r:embed="rId3"/>
          <a:stretch>
            <a:fillRect/>
          </a:stretch>
        </p:blipFill>
        <p:spPr>
          <a:xfrm>
            <a:off x="2956686" y="1371600"/>
            <a:ext cx="8763755" cy="511476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A8158939-4930-B5CE-9CEB-F49632BA1050}"/>
              </a:ext>
            </a:extLst>
          </p:cNvPr>
          <p:cNvSpPr txBox="1"/>
          <p:nvPr/>
        </p:nvSpPr>
        <p:spPr>
          <a:xfrm>
            <a:off x="1981200" y="990600"/>
            <a:ext cx="9982200" cy="5386090"/>
          </a:xfrm>
          <a:prstGeom prst="rect">
            <a:avLst/>
          </a:prstGeom>
          <a:noFill/>
        </p:spPr>
        <p:txBody>
          <a:bodyPr wrap="square">
            <a:spAutoFit/>
          </a:bodyPr>
          <a:lstStyle/>
          <a:p>
            <a:pPr indent="450215" algn="just">
              <a:spcBef>
                <a:spcPts val="600"/>
              </a:spcBef>
              <a:spcAft>
                <a:spcPts val="600"/>
              </a:spcAft>
            </a:pPr>
            <a:r>
              <a:rPr lang="pt-BR" sz="1800" dirty="0">
                <a:effectLst/>
                <a:latin typeface="Times New Roman" panose="02020603050405020304" pitchFamily="18" charset="0"/>
                <a:ea typeface="Palatino-Roman"/>
                <a:cs typeface="Times New Roman" panose="02020603050405020304" pitchFamily="18" charset="0"/>
              </a:rPr>
              <a:t>O Núcleo de Práticas Jurídicas, doravante denominado NPJ, é o órgão encarregado de implementar, orientar e controlar as atividades de estágio curricular, de acordo com as Diretrizes do Ministério da Educação e profissionalizante, nos termos regulados pela Ordem dos Advogados do Brasil. No NPJ desenvolve um trabalho de Assistência Jurídica à população pobre, hipossuficiente, retratados no art. 5º, inciso LXXIV da Constituição Federal Brasileira de 1988, o 98 da Lei nº 13.105/2015 - Novo Código de Processo Civil e o art. 1º da Lei de nº. 1.060/50 garantem aos necessitados a democratização do acesso à justiça gratuita, desde que se comprove a incapacidade financeira para arcar com os honorários do advogado.</a:t>
            </a:r>
            <a:endParaRPr lang="pt-BR" sz="1600" dirty="0">
              <a:effectLst/>
              <a:latin typeface="Palatino-Roman"/>
              <a:ea typeface="Palatino-Roman"/>
              <a:cs typeface="Times New Roman" panose="02020603050405020304" pitchFamily="18" charset="0"/>
            </a:endParaRPr>
          </a:p>
          <a:p>
            <a:pPr indent="450215" algn="just">
              <a:spcBef>
                <a:spcPts val="600"/>
              </a:spcBef>
              <a:spcAft>
                <a:spcPts val="600"/>
              </a:spcAft>
            </a:pPr>
            <a:r>
              <a:rPr lang="pt-BR" sz="1800" dirty="0">
                <a:effectLst/>
                <a:latin typeface="Times New Roman" panose="02020603050405020304" pitchFamily="18" charset="0"/>
                <a:ea typeface="Palatino-Roman"/>
                <a:cs typeface="Times New Roman" panose="02020603050405020304" pitchFamily="18" charset="0"/>
              </a:rPr>
              <a:t>O Núcleo de Prática Jurídica buscará promover e coordenar as atividades práticas jurídicas dos acadêmicos de direito, colocando o estudante em contato direto com situações reais e simuladas, realização de visitas orientadas aos órgãos públicos que contemplem atividades ligadas ao direito (como Fórum, Tribunal de Justiça, Tribunal Regional do Trabalho, Procon, Delegacias de Polícia, Tribunal de Contas, Secretarias Municipais e do Estado, entre outros), atendendo de forma excelente à demanda do curso.</a:t>
            </a:r>
            <a:endParaRPr lang="pt-BR" sz="1600" dirty="0">
              <a:effectLst/>
              <a:latin typeface="Palatino-Roman"/>
              <a:ea typeface="Palatino-Roman"/>
              <a:cs typeface="Times New Roman" panose="02020603050405020304" pitchFamily="18" charset="0"/>
            </a:endParaRPr>
          </a:p>
          <a:p>
            <a:pPr indent="450215" algn="just">
              <a:spcBef>
                <a:spcPts val="600"/>
              </a:spcBef>
              <a:spcAft>
                <a:spcPts val="600"/>
              </a:spcAft>
            </a:pPr>
            <a:r>
              <a:rPr lang="pt-BR" sz="1800" dirty="0">
                <a:effectLst/>
                <a:latin typeface="Times New Roman" panose="02020603050405020304" pitchFamily="18" charset="0"/>
                <a:ea typeface="Palatino-Roman"/>
                <a:cs typeface="Times New Roman" panose="02020603050405020304" pitchFamily="18" charset="0"/>
              </a:rPr>
              <a:t>Para tanto, o ambiente deverá propiciar que as atividades sejam desenvolvidas de forma a aproximarem o aluno à realidade de sua futura atuação profissional, sendo assim, desde o atendimento ao público/cliente, até a finalização do eventual procedimento jurisdicional ou administrativo o acadêmico deve ser responsável por todas as atividades daí decorrentes.</a:t>
            </a:r>
            <a:endParaRPr lang="pt-BR" sz="1600" dirty="0">
              <a:effectLst/>
              <a:latin typeface="Palatino-Roman"/>
              <a:ea typeface="Palatino-Roman"/>
              <a:cs typeface="Times New Roman" panose="02020603050405020304" pitchFamily="18" charset="0"/>
            </a:endParaRPr>
          </a:p>
        </p:txBody>
      </p:sp>
      <p:sp>
        <p:nvSpPr>
          <p:cNvPr id="7" name="CaixaDeTexto 6">
            <a:extLst>
              <a:ext uri="{FF2B5EF4-FFF2-40B4-BE49-F238E27FC236}">
                <a16:creationId xmlns:a16="http://schemas.microsoft.com/office/drawing/2014/main" id="{65839702-8CA1-462E-BBF0-D3D681967043}"/>
              </a:ext>
            </a:extLst>
          </p:cNvPr>
          <p:cNvSpPr txBox="1"/>
          <p:nvPr/>
        </p:nvSpPr>
        <p:spPr>
          <a:xfrm>
            <a:off x="3999328" y="228600"/>
            <a:ext cx="6098344" cy="369332"/>
          </a:xfrm>
          <a:prstGeom prst="rect">
            <a:avLst/>
          </a:prstGeom>
          <a:noFill/>
        </p:spPr>
        <p:txBody>
          <a:bodyPr wrap="square">
            <a:spAutoFit/>
          </a:bodyPr>
          <a:lstStyle/>
          <a:p>
            <a:r>
              <a:rPr lang="x-none" sz="1800" b="1" dirty="0">
                <a:solidFill>
                  <a:schemeClr val="bg1"/>
                </a:solidFill>
                <a:effectLst/>
                <a:latin typeface="Times New Roman" panose="02020603050405020304" pitchFamily="18" charset="0"/>
              </a:rPr>
              <a:t>NÚCLEO DE PRÁTICA JURÍDICA </a:t>
            </a:r>
            <a:endParaRPr lang="pt-BR" dirty="0">
              <a:solidFill>
                <a:schemeClr val="bg1"/>
              </a:solidFill>
            </a:endParaRPr>
          </a:p>
        </p:txBody>
      </p:sp>
    </p:spTree>
    <p:extLst>
      <p:ext uri="{BB962C8B-B14F-4D97-AF65-F5344CB8AC3E}">
        <p14:creationId xmlns:p14="http://schemas.microsoft.com/office/powerpoint/2010/main" val="3412069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a:spLocks noGrp="1"/>
          </p:cNvSpPr>
          <p:nvPr>
            <p:ph type="title"/>
          </p:nvPr>
        </p:nvSpPr>
        <p:spPr>
          <a:prstGeom prst="rect">
            <a:avLst/>
          </a:prstGeom>
        </p:spPr>
        <p:txBody>
          <a:bodyPr vert="horz" wrap="square" lIns="0" tIns="12065" rIns="0" bIns="0" rtlCol="0">
            <a:spAutoFit/>
          </a:bodyPr>
          <a:lstStyle/>
          <a:p>
            <a:pPr marL="10192385">
              <a:lnSpc>
                <a:spcPct val="100000"/>
              </a:lnSpc>
              <a:spcBef>
                <a:spcPts val="95"/>
              </a:spcBef>
            </a:pPr>
            <a:r>
              <a:rPr spc="-5" dirty="0"/>
              <a:t>Ava</a:t>
            </a:r>
            <a:r>
              <a:rPr spc="-20" dirty="0"/>
              <a:t>l</a:t>
            </a:r>
            <a:r>
              <a:rPr spc="-5" dirty="0"/>
              <a:t>iações</a:t>
            </a:r>
          </a:p>
        </p:txBody>
      </p:sp>
      <p:sp>
        <p:nvSpPr>
          <p:cNvPr id="9" name="object 9"/>
          <p:cNvSpPr txBox="1"/>
          <p:nvPr/>
        </p:nvSpPr>
        <p:spPr>
          <a:xfrm>
            <a:off x="2138933" y="1323797"/>
            <a:ext cx="9405620" cy="5557932"/>
          </a:xfrm>
          <a:prstGeom prst="rect">
            <a:avLst/>
          </a:prstGeom>
        </p:spPr>
        <p:txBody>
          <a:bodyPr vert="horz" wrap="square" lIns="0" tIns="12700" rIns="0" bIns="0" rtlCol="0">
            <a:spAutoFit/>
          </a:bodyPr>
          <a:lstStyle/>
          <a:p>
            <a:pPr marL="355600" indent="-343535">
              <a:lnSpc>
                <a:spcPts val="2735"/>
              </a:lnSpc>
              <a:spcBef>
                <a:spcPts val="100"/>
              </a:spcBef>
              <a:buFont typeface="Wingdings"/>
              <a:buChar char=""/>
              <a:tabLst>
                <a:tab pos="355600" algn="l"/>
                <a:tab pos="356235" algn="l"/>
              </a:tabLst>
            </a:pPr>
            <a:r>
              <a:rPr sz="2400" b="1" spc="-5" dirty="0">
                <a:solidFill>
                  <a:srgbClr val="0000CC"/>
                </a:solidFill>
                <a:latin typeface="Arial"/>
                <a:cs typeface="Arial"/>
              </a:rPr>
              <a:t>Duas</a:t>
            </a:r>
            <a:r>
              <a:rPr sz="2400" b="1" spc="15" dirty="0">
                <a:solidFill>
                  <a:srgbClr val="0000CC"/>
                </a:solidFill>
                <a:latin typeface="Arial"/>
                <a:cs typeface="Arial"/>
              </a:rPr>
              <a:t> </a:t>
            </a:r>
            <a:r>
              <a:rPr sz="2400" b="1" spc="-5" dirty="0">
                <a:solidFill>
                  <a:srgbClr val="0000CC"/>
                </a:solidFill>
                <a:latin typeface="Arial"/>
                <a:cs typeface="Arial"/>
              </a:rPr>
              <a:t>notas parciais</a:t>
            </a:r>
            <a:r>
              <a:rPr sz="2400" b="1" spc="10" dirty="0">
                <a:solidFill>
                  <a:srgbClr val="0000CC"/>
                </a:solidFill>
                <a:latin typeface="Arial"/>
                <a:cs typeface="Arial"/>
              </a:rPr>
              <a:t> </a:t>
            </a:r>
            <a:r>
              <a:rPr sz="2400" b="1" dirty="0">
                <a:solidFill>
                  <a:srgbClr val="0000CC"/>
                </a:solidFill>
                <a:latin typeface="Arial"/>
                <a:cs typeface="Arial"/>
              </a:rPr>
              <a:t>de</a:t>
            </a:r>
            <a:r>
              <a:rPr sz="2400" b="1" spc="-5" dirty="0">
                <a:solidFill>
                  <a:srgbClr val="0000CC"/>
                </a:solidFill>
                <a:latin typeface="Arial"/>
                <a:cs typeface="Arial"/>
              </a:rPr>
              <a:t> conhecimento</a:t>
            </a:r>
            <a:r>
              <a:rPr sz="2400" b="1" spc="10" dirty="0">
                <a:solidFill>
                  <a:srgbClr val="0000CC"/>
                </a:solidFill>
                <a:latin typeface="Arial"/>
                <a:cs typeface="Arial"/>
              </a:rPr>
              <a:t> </a:t>
            </a:r>
            <a:r>
              <a:rPr sz="2400" b="1" spc="-5" dirty="0">
                <a:solidFill>
                  <a:srgbClr val="0000CC"/>
                </a:solidFill>
                <a:latin typeface="Arial"/>
                <a:cs typeface="Arial"/>
              </a:rPr>
              <a:t>(NPC),</a:t>
            </a:r>
            <a:r>
              <a:rPr sz="2400" b="1" spc="15" dirty="0">
                <a:solidFill>
                  <a:srgbClr val="0000CC"/>
                </a:solidFill>
                <a:latin typeface="Arial"/>
                <a:cs typeface="Arial"/>
              </a:rPr>
              <a:t> </a:t>
            </a:r>
            <a:r>
              <a:rPr sz="2400" b="1" spc="-5" dirty="0">
                <a:solidFill>
                  <a:srgbClr val="0000CC"/>
                </a:solidFill>
                <a:latin typeface="Arial"/>
                <a:cs typeface="Arial"/>
              </a:rPr>
              <a:t>acrescido</a:t>
            </a:r>
            <a:r>
              <a:rPr sz="2400" b="1" spc="15" dirty="0">
                <a:solidFill>
                  <a:srgbClr val="0000CC"/>
                </a:solidFill>
                <a:latin typeface="Arial"/>
                <a:cs typeface="Arial"/>
              </a:rPr>
              <a:t> </a:t>
            </a:r>
            <a:r>
              <a:rPr sz="2400" b="1" dirty="0">
                <a:solidFill>
                  <a:srgbClr val="0000CC"/>
                </a:solidFill>
                <a:latin typeface="Arial"/>
                <a:cs typeface="Arial"/>
              </a:rPr>
              <a:t>da</a:t>
            </a:r>
            <a:endParaRPr sz="2400" dirty="0">
              <a:latin typeface="Arial"/>
              <a:cs typeface="Arial"/>
            </a:endParaRPr>
          </a:p>
          <a:p>
            <a:pPr marL="355600">
              <a:lnSpc>
                <a:spcPts val="2735"/>
              </a:lnSpc>
            </a:pPr>
            <a:r>
              <a:rPr sz="2400" b="1" spc="-5" dirty="0">
                <a:solidFill>
                  <a:srgbClr val="0000CC"/>
                </a:solidFill>
                <a:latin typeface="Arial"/>
                <a:cs typeface="Arial"/>
              </a:rPr>
              <a:t>frequencia.</a:t>
            </a:r>
            <a:endParaRPr sz="2400" dirty="0">
              <a:latin typeface="Arial"/>
              <a:cs typeface="Arial"/>
            </a:endParaRPr>
          </a:p>
          <a:p>
            <a:pPr marL="355600" indent="-343535">
              <a:lnSpc>
                <a:spcPct val="100000"/>
              </a:lnSpc>
              <a:spcBef>
                <a:spcPts val="290"/>
              </a:spcBef>
              <a:buFont typeface="Courier New"/>
              <a:buChar char="o"/>
              <a:tabLst>
                <a:tab pos="356235" algn="l"/>
              </a:tabLst>
            </a:pPr>
            <a:r>
              <a:rPr sz="2400" b="1" spc="-5" dirty="0">
                <a:latin typeface="Arial"/>
                <a:cs typeface="Arial"/>
              </a:rPr>
              <a:t>1ª</a:t>
            </a:r>
            <a:r>
              <a:rPr sz="2400" b="1" spc="-40" dirty="0">
                <a:latin typeface="Arial"/>
                <a:cs typeface="Arial"/>
              </a:rPr>
              <a:t> </a:t>
            </a:r>
            <a:r>
              <a:rPr sz="2400" b="1" spc="-5" dirty="0">
                <a:latin typeface="Arial"/>
                <a:cs typeface="Arial"/>
              </a:rPr>
              <a:t>NPC:</a:t>
            </a:r>
            <a:endParaRPr sz="2400" dirty="0">
              <a:latin typeface="Arial"/>
              <a:cs typeface="Arial"/>
            </a:endParaRPr>
          </a:p>
          <a:p>
            <a:pPr marL="355600" indent="-343535">
              <a:lnSpc>
                <a:spcPct val="100000"/>
              </a:lnSpc>
              <a:spcBef>
                <a:spcPts val="285"/>
              </a:spcBef>
              <a:buFont typeface="Courier New"/>
              <a:buChar char="o"/>
              <a:tabLst>
                <a:tab pos="356235" algn="l"/>
              </a:tabLst>
            </a:pPr>
            <a:r>
              <a:rPr sz="2400" dirty="0">
                <a:latin typeface="Arial MT"/>
                <a:cs typeface="Arial MT"/>
              </a:rPr>
              <a:t>Prova:</a:t>
            </a:r>
            <a:r>
              <a:rPr sz="2400" spc="5" dirty="0">
                <a:latin typeface="Arial MT"/>
                <a:cs typeface="Arial MT"/>
              </a:rPr>
              <a:t> </a:t>
            </a:r>
            <a:r>
              <a:rPr sz="2400" spc="-5" dirty="0">
                <a:latin typeface="Arial MT"/>
                <a:cs typeface="Arial MT"/>
              </a:rPr>
              <a:t>até</a:t>
            </a:r>
            <a:r>
              <a:rPr sz="2400" spc="10" dirty="0">
                <a:latin typeface="Arial MT"/>
                <a:cs typeface="Arial MT"/>
              </a:rPr>
              <a:t> </a:t>
            </a:r>
            <a:r>
              <a:rPr sz="2400" spc="-5" dirty="0">
                <a:latin typeface="Arial MT"/>
                <a:cs typeface="Arial MT"/>
              </a:rPr>
              <a:t>70%,</a:t>
            </a:r>
            <a:r>
              <a:rPr sz="2400" spc="5" dirty="0">
                <a:latin typeface="Arial MT"/>
                <a:cs typeface="Arial MT"/>
              </a:rPr>
              <a:t> </a:t>
            </a:r>
            <a:endParaRPr sz="2400" dirty="0">
              <a:latin typeface="Arial MT"/>
              <a:cs typeface="Arial MT"/>
            </a:endParaRPr>
          </a:p>
          <a:p>
            <a:pPr marL="355600" indent="-343535">
              <a:lnSpc>
                <a:spcPct val="100000"/>
              </a:lnSpc>
              <a:spcBef>
                <a:spcPts val="290"/>
              </a:spcBef>
              <a:buFont typeface="Courier New"/>
              <a:buChar char="o"/>
              <a:tabLst>
                <a:tab pos="356235" algn="l"/>
              </a:tabLst>
            </a:pPr>
            <a:r>
              <a:rPr lang="pt-BR" sz="2400" spc="-5" dirty="0">
                <a:latin typeface="Arial MT"/>
                <a:cs typeface="Arial MT"/>
              </a:rPr>
              <a:t>Atividades</a:t>
            </a:r>
            <a:r>
              <a:rPr lang="pt-BR" sz="2400" spc="30" dirty="0">
                <a:latin typeface="Arial MT"/>
                <a:cs typeface="Arial MT"/>
              </a:rPr>
              <a:t> </a:t>
            </a:r>
            <a:r>
              <a:rPr lang="pt-BR" sz="2400" spc="-5" dirty="0">
                <a:latin typeface="Arial MT"/>
                <a:cs typeface="Arial MT"/>
              </a:rPr>
              <a:t>continuadas</a:t>
            </a:r>
            <a:r>
              <a:rPr sz="2400" spc="15" dirty="0">
                <a:latin typeface="Arial MT"/>
                <a:cs typeface="Arial MT"/>
              </a:rPr>
              <a:t> </a:t>
            </a:r>
            <a:r>
              <a:rPr sz="2400" spc="-5" dirty="0">
                <a:latin typeface="Arial MT"/>
                <a:cs typeface="Arial MT"/>
              </a:rPr>
              <a:t>30%.</a:t>
            </a:r>
            <a:endParaRPr sz="2400" dirty="0">
              <a:latin typeface="Arial MT"/>
              <a:cs typeface="Arial MT"/>
            </a:endParaRPr>
          </a:p>
          <a:p>
            <a:pPr marL="439420" indent="-427355">
              <a:lnSpc>
                <a:spcPct val="100000"/>
              </a:lnSpc>
              <a:spcBef>
                <a:spcPts val="290"/>
              </a:spcBef>
              <a:buFont typeface="Wingdings"/>
              <a:buChar char=""/>
              <a:tabLst>
                <a:tab pos="439420" algn="l"/>
                <a:tab pos="440055" algn="l"/>
              </a:tabLst>
            </a:pPr>
            <a:r>
              <a:rPr sz="2400" b="1" spc="-5" dirty="0">
                <a:latin typeface="Arial"/>
                <a:cs typeface="Arial"/>
              </a:rPr>
              <a:t>2ª</a:t>
            </a:r>
            <a:r>
              <a:rPr sz="2400" b="1" spc="-40" dirty="0">
                <a:latin typeface="Arial"/>
                <a:cs typeface="Arial"/>
              </a:rPr>
              <a:t> </a:t>
            </a:r>
            <a:r>
              <a:rPr sz="2400" b="1" spc="-5" dirty="0">
                <a:latin typeface="Arial"/>
                <a:cs typeface="Arial"/>
              </a:rPr>
              <a:t>NPC:</a:t>
            </a:r>
            <a:endParaRPr sz="2400" dirty="0">
              <a:latin typeface="Arial"/>
              <a:cs typeface="Arial"/>
            </a:endParaRPr>
          </a:p>
          <a:p>
            <a:pPr marL="355600" indent="-343535">
              <a:lnSpc>
                <a:spcPct val="100000"/>
              </a:lnSpc>
              <a:spcBef>
                <a:spcPts val="290"/>
              </a:spcBef>
              <a:buFont typeface="Courier New"/>
              <a:buChar char="o"/>
              <a:tabLst>
                <a:tab pos="356235" algn="l"/>
              </a:tabLst>
            </a:pPr>
            <a:r>
              <a:rPr sz="2400" spc="-5" dirty="0" err="1">
                <a:latin typeface="Arial MT"/>
                <a:cs typeface="Arial MT"/>
              </a:rPr>
              <a:t>Prova</a:t>
            </a:r>
            <a:r>
              <a:rPr sz="2400" spc="-30" dirty="0">
                <a:latin typeface="Arial MT"/>
                <a:cs typeface="Arial MT"/>
              </a:rPr>
              <a:t> </a:t>
            </a:r>
            <a:r>
              <a:rPr lang="pt-BR" sz="2400" spc="-5" dirty="0">
                <a:latin typeface="Arial MT"/>
                <a:cs typeface="Arial MT"/>
              </a:rPr>
              <a:t>70</a:t>
            </a:r>
            <a:r>
              <a:rPr sz="2400" spc="-5" dirty="0">
                <a:latin typeface="Arial MT"/>
                <a:cs typeface="Arial MT"/>
              </a:rPr>
              <a:t>%</a:t>
            </a:r>
            <a:endParaRPr sz="2400" dirty="0">
              <a:latin typeface="Arial MT"/>
              <a:cs typeface="Arial MT"/>
            </a:endParaRPr>
          </a:p>
          <a:p>
            <a:pPr marL="355600" indent="-343535">
              <a:lnSpc>
                <a:spcPct val="100000"/>
              </a:lnSpc>
              <a:spcBef>
                <a:spcPts val="285"/>
              </a:spcBef>
              <a:buFont typeface="Courier New"/>
              <a:buChar char="o"/>
              <a:tabLst>
                <a:tab pos="356235" algn="l"/>
                <a:tab pos="2491740" algn="l"/>
              </a:tabLst>
            </a:pPr>
            <a:r>
              <a:rPr lang="pt-BR" sz="2400" spc="-5" dirty="0">
                <a:latin typeface="Arial MT"/>
                <a:cs typeface="Arial MT"/>
              </a:rPr>
              <a:t>Atividades</a:t>
            </a:r>
            <a:r>
              <a:rPr lang="pt-BR" sz="2400" spc="30" dirty="0">
                <a:latin typeface="Arial MT"/>
                <a:cs typeface="Arial MT"/>
              </a:rPr>
              <a:t> </a:t>
            </a:r>
            <a:r>
              <a:rPr lang="pt-BR" sz="2400" spc="-5" dirty="0">
                <a:latin typeface="Arial MT"/>
                <a:cs typeface="Arial MT"/>
              </a:rPr>
              <a:t>continuadas</a:t>
            </a:r>
            <a:r>
              <a:rPr lang="pt-BR" sz="2400" spc="15" dirty="0">
                <a:latin typeface="Arial MT"/>
                <a:cs typeface="Arial MT"/>
              </a:rPr>
              <a:t> </a:t>
            </a:r>
            <a:r>
              <a:rPr lang="pt-BR" sz="2400" spc="-5" dirty="0">
                <a:latin typeface="Arial MT"/>
                <a:cs typeface="Arial MT"/>
              </a:rPr>
              <a:t>30%</a:t>
            </a:r>
            <a:endParaRPr sz="2400" dirty="0">
              <a:latin typeface="Arial MT"/>
              <a:cs typeface="Arial MT"/>
            </a:endParaRPr>
          </a:p>
          <a:p>
            <a:pPr>
              <a:lnSpc>
                <a:spcPct val="100000"/>
              </a:lnSpc>
              <a:spcBef>
                <a:spcPts val="10"/>
              </a:spcBef>
            </a:pPr>
            <a:endParaRPr sz="3000" dirty="0">
              <a:latin typeface="Arial MT"/>
              <a:cs typeface="Arial MT"/>
            </a:endParaRPr>
          </a:p>
          <a:p>
            <a:pPr marL="355600" indent="-343535">
              <a:lnSpc>
                <a:spcPct val="100000"/>
              </a:lnSpc>
              <a:buFont typeface="Wingdings"/>
              <a:buChar char=""/>
              <a:tabLst>
                <a:tab pos="355600" algn="l"/>
                <a:tab pos="356235" algn="l"/>
              </a:tabLst>
            </a:pPr>
            <a:r>
              <a:rPr sz="2400" b="1" spc="-5" dirty="0">
                <a:latin typeface="Arial"/>
                <a:cs typeface="Arial"/>
              </a:rPr>
              <a:t>2ª Chamada:</a:t>
            </a:r>
            <a:r>
              <a:rPr sz="2400" b="1" spc="10" dirty="0">
                <a:latin typeface="Arial"/>
                <a:cs typeface="Arial"/>
              </a:rPr>
              <a:t> </a:t>
            </a:r>
            <a:r>
              <a:rPr sz="2400" spc="-5" dirty="0">
                <a:latin typeface="Arial MT"/>
                <a:cs typeface="Arial MT"/>
              </a:rPr>
              <a:t>prova 100%</a:t>
            </a:r>
            <a:endParaRPr sz="2400" dirty="0">
              <a:latin typeface="Arial MT"/>
              <a:cs typeface="Arial MT"/>
            </a:endParaRPr>
          </a:p>
          <a:p>
            <a:pPr marL="355600" indent="-343535">
              <a:lnSpc>
                <a:spcPct val="100000"/>
              </a:lnSpc>
              <a:spcBef>
                <a:spcPts val="290"/>
              </a:spcBef>
              <a:buFont typeface="Wingdings"/>
              <a:buChar char=""/>
              <a:tabLst>
                <a:tab pos="355600" algn="l"/>
                <a:tab pos="356235" algn="l"/>
              </a:tabLst>
            </a:pPr>
            <a:r>
              <a:rPr sz="2400" spc="-5" dirty="0">
                <a:latin typeface="Arial MT"/>
                <a:cs typeface="Arial MT"/>
              </a:rPr>
              <a:t>Frequência</a:t>
            </a:r>
            <a:r>
              <a:rPr sz="2400" spc="15" dirty="0">
                <a:latin typeface="Arial MT"/>
                <a:cs typeface="Arial MT"/>
              </a:rPr>
              <a:t> </a:t>
            </a:r>
            <a:r>
              <a:rPr sz="2400" spc="-5" dirty="0">
                <a:latin typeface="Arial MT"/>
                <a:cs typeface="Arial MT"/>
              </a:rPr>
              <a:t>75%</a:t>
            </a:r>
            <a:r>
              <a:rPr sz="2400" spc="10" dirty="0">
                <a:latin typeface="Arial MT"/>
                <a:cs typeface="Arial MT"/>
              </a:rPr>
              <a:t> </a:t>
            </a:r>
            <a:r>
              <a:rPr sz="2400" dirty="0">
                <a:latin typeface="Arial MT"/>
                <a:cs typeface="Arial MT"/>
              </a:rPr>
              <a:t>+</a:t>
            </a:r>
            <a:r>
              <a:rPr sz="2400" spc="-15" dirty="0">
                <a:latin typeface="Arial MT"/>
                <a:cs typeface="Arial MT"/>
              </a:rPr>
              <a:t> </a:t>
            </a:r>
            <a:r>
              <a:rPr sz="2400" spc="-5" dirty="0">
                <a:latin typeface="Arial MT"/>
                <a:cs typeface="Arial MT"/>
              </a:rPr>
              <a:t>1º</a:t>
            </a:r>
            <a:r>
              <a:rPr sz="2400" dirty="0">
                <a:latin typeface="Arial MT"/>
                <a:cs typeface="Arial MT"/>
              </a:rPr>
              <a:t> </a:t>
            </a:r>
            <a:r>
              <a:rPr sz="2400" spc="-5" dirty="0">
                <a:latin typeface="Arial MT"/>
                <a:cs typeface="Arial MT"/>
              </a:rPr>
              <a:t>NPC</a:t>
            </a:r>
            <a:r>
              <a:rPr sz="2400" spc="10" dirty="0">
                <a:latin typeface="Arial MT"/>
                <a:cs typeface="Arial MT"/>
              </a:rPr>
              <a:t> </a:t>
            </a:r>
            <a:r>
              <a:rPr sz="2400" dirty="0">
                <a:latin typeface="Arial MT"/>
                <a:cs typeface="Arial MT"/>
              </a:rPr>
              <a:t>+</a:t>
            </a:r>
            <a:r>
              <a:rPr sz="2400" spc="5" dirty="0">
                <a:latin typeface="Arial MT"/>
                <a:cs typeface="Arial MT"/>
              </a:rPr>
              <a:t> </a:t>
            </a:r>
            <a:r>
              <a:rPr sz="2400" spc="-10" dirty="0">
                <a:latin typeface="Arial MT"/>
                <a:cs typeface="Arial MT"/>
              </a:rPr>
              <a:t>2º</a:t>
            </a:r>
            <a:r>
              <a:rPr sz="2400" dirty="0">
                <a:latin typeface="Arial MT"/>
                <a:cs typeface="Arial MT"/>
              </a:rPr>
              <a:t> </a:t>
            </a:r>
            <a:r>
              <a:rPr sz="2400" spc="-5" dirty="0">
                <a:latin typeface="Arial MT"/>
                <a:cs typeface="Arial MT"/>
              </a:rPr>
              <a:t>NPC</a:t>
            </a:r>
            <a:r>
              <a:rPr sz="2400" spc="5" dirty="0">
                <a:latin typeface="Arial MT"/>
                <a:cs typeface="Arial MT"/>
              </a:rPr>
              <a:t> </a:t>
            </a:r>
            <a:r>
              <a:rPr sz="2400" dirty="0">
                <a:latin typeface="Arial MT"/>
                <a:cs typeface="Arial MT"/>
              </a:rPr>
              <a:t>=</a:t>
            </a:r>
            <a:r>
              <a:rPr sz="2400" spc="5" dirty="0">
                <a:latin typeface="Arial MT"/>
                <a:cs typeface="Arial MT"/>
              </a:rPr>
              <a:t> </a:t>
            </a:r>
            <a:r>
              <a:rPr sz="2400" spc="-5" dirty="0">
                <a:latin typeface="Arial MT"/>
                <a:cs typeface="Arial MT"/>
              </a:rPr>
              <a:t>Resultado</a:t>
            </a:r>
            <a:r>
              <a:rPr sz="2400" spc="20" dirty="0">
                <a:latin typeface="Arial MT"/>
                <a:cs typeface="Arial MT"/>
              </a:rPr>
              <a:t> </a:t>
            </a:r>
            <a:r>
              <a:rPr sz="2400" spc="-5" dirty="0">
                <a:latin typeface="Arial MT"/>
                <a:cs typeface="Arial MT"/>
              </a:rPr>
              <a:t>Final.</a:t>
            </a:r>
            <a:endParaRPr sz="2400" dirty="0">
              <a:latin typeface="Arial MT"/>
              <a:cs typeface="Arial MT"/>
            </a:endParaRPr>
          </a:p>
          <a:p>
            <a:pPr>
              <a:lnSpc>
                <a:spcPct val="100000"/>
              </a:lnSpc>
              <a:spcBef>
                <a:spcPts val="45"/>
              </a:spcBef>
              <a:buFont typeface="Wingdings"/>
              <a:buChar char=""/>
            </a:pPr>
            <a:endParaRPr sz="3250" dirty="0">
              <a:latin typeface="Arial MT"/>
              <a:cs typeface="Arial MT"/>
            </a:endParaRPr>
          </a:p>
          <a:p>
            <a:pPr marL="355600" marR="5080" indent="-343535">
              <a:lnSpc>
                <a:spcPts val="2590"/>
              </a:lnSpc>
              <a:buFont typeface="Wingdings"/>
              <a:buChar char=""/>
              <a:tabLst>
                <a:tab pos="355600" algn="l"/>
                <a:tab pos="356235" algn="l"/>
              </a:tabLst>
            </a:pPr>
            <a:r>
              <a:rPr sz="2400" b="1" dirty="0">
                <a:latin typeface="Arial"/>
                <a:cs typeface="Arial"/>
              </a:rPr>
              <a:t>O </a:t>
            </a:r>
            <a:r>
              <a:rPr sz="2400" b="1" spc="-5" dirty="0">
                <a:latin typeface="Arial"/>
                <a:cs typeface="Arial"/>
              </a:rPr>
              <a:t>estudante </a:t>
            </a:r>
            <a:r>
              <a:rPr sz="2400" b="1" dirty="0">
                <a:latin typeface="Arial"/>
                <a:cs typeface="Arial"/>
              </a:rPr>
              <a:t>que </a:t>
            </a:r>
            <a:r>
              <a:rPr sz="2400" b="1" spc="-5" dirty="0">
                <a:latin typeface="Arial"/>
                <a:cs typeface="Arial"/>
              </a:rPr>
              <a:t>conseguir 14 </a:t>
            </a:r>
            <a:r>
              <a:rPr sz="2400" b="1" dirty="0">
                <a:latin typeface="Arial"/>
                <a:cs typeface="Arial"/>
              </a:rPr>
              <a:t>pontos na somatória </a:t>
            </a:r>
            <a:r>
              <a:rPr sz="2400" b="1" spc="-5" dirty="0">
                <a:latin typeface="Arial"/>
                <a:cs typeface="Arial"/>
              </a:rPr>
              <a:t>dos </a:t>
            </a:r>
            <a:r>
              <a:rPr sz="2400" b="1" spc="-10" dirty="0">
                <a:latin typeface="Arial"/>
                <a:cs typeface="Arial"/>
              </a:rPr>
              <a:t>NPC’s </a:t>
            </a:r>
            <a:r>
              <a:rPr sz="2400" b="1" spc="-655" dirty="0">
                <a:latin typeface="Arial"/>
                <a:cs typeface="Arial"/>
              </a:rPr>
              <a:t> </a:t>
            </a:r>
            <a:r>
              <a:rPr sz="2400" b="1" spc="-5" dirty="0">
                <a:latin typeface="Arial"/>
                <a:cs typeface="Arial"/>
              </a:rPr>
              <a:t>será</a:t>
            </a:r>
            <a:r>
              <a:rPr sz="2400" b="1" spc="5" dirty="0">
                <a:latin typeface="Arial"/>
                <a:cs typeface="Arial"/>
              </a:rPr>
              <a:t> </a:t>
            </a:r>
            <a:r>
              <a:rPr sz="2400" b="1" spc="-5" dirty="0">
                <a:latin typeface="Arial"/>
                <a:cs typeface="Arial"/>
              </a:rPr>
              <a:t>aprovado</a:t>
            </a:r>
            <a:r>
              <a:rPr sz="2400" b="1" spc="-10" dirty="0">
                <a:latin typeface="Arial"/>
                <a:cs typeface="Arial"/>
              </a:rPr>
              <a:t> </a:t>
            </a:r>
            <a:r>
              <a:rPr sz="2400" b="1" dirty="0">
                <a:latin typeface="Arial"/>
                <a:cs typeface="Arial"/>
              </a:rPr>
              <a:t>por média.</a:t>
            </a:r>
            <a:endParaRPr sz="24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dirty="0">
                <a:solidFill>
                  <a:srgbClr val="FFFFFF"/>
                </a:solidFill>
                <a:latin typeface="Arial"/>
                <a:cs typeface="Arial"/>
              </a:rPr>
              <a:t>Faculdade</a:t>
            </a:r>
            <a:r>
              <a:rPr sz="2300" spc="-60" dirty="0">
                <a:solidFill>
                  <a:srgbClr val="FFFFFF"/>
                </a:solidFill>
                <a:latin typeface="Arial"/>
                <a:cs typeface="Arial"/>
              </a:rPr>
              <a:t> </a:t>
            </a:r>
            <a:r>
              <a:rPr sz="2300" dirty="0">
                <a:solidFill>
                  <a:srgbClr val="FFFFFF"/>
                </a:solidFill>
                <a:latin typeface="Arial"/>
                <a:cs typeface="Arial"/>
              </a:rPr>
              <a:t>Cosmopolita</a:t>
            </a:r>
            <a:r>
              <a:rPr sz="2300" spc="-60" dirty="0">
                <a:solidFill>
                  <a:srgbClr val="FFFFFF"/>
                </a:solidFill>
                <a:latin typeface="Arial"/>
                <a:cs typeface="Arial"/>
              </a:rPr>
              <a:t> </a:t>
            </a:r>
            <a:r>
              <a:rPr sz="2300" dirty="0">
                <a:solidFill>
                  <a:srgbClr val="FFFFFF"/>
                </a:solidFill>
                <a:latin typeface="Arial"/>
                <a:cs typeface="Arial"/>
              </a:rPr>
              <a:t>–</a:t>
            </a:r>
            <a:r>
              <a:rPr sz="2300" spc="-15" dirty="0">
                <a:solidFill>
                  <a:srgbClr val="FFFFFF"/>
                </a:solidFill>
                <a:latin typeface="Arial"/>
                <a:cs typeface="Arial"/>
              </a:rPr>
              <a:t> </a:t>
            </a:r>
            <a:r>
              <a:rPr sz="2300" dirty="0">
                <a:solidFill>
                  <a:srgbClr val="FFFFFF"/>
                </a:solidFill>
                <a:latin typeface="Arial"/>
                <a:cs typeface="Arial"/>
              </a:rPr>
              <a:t>Curso</a:t>
            </a:r>
            <a:r>
              <a:rPr sz="2300" spc="-45" dirty="0">
                <a:solidFill>
                  <a:srgbClr val="FFFFFF"/>
                </a:solidFill>
                <a:latin typeface="Arial"/>
                <a:cs typeface="Arial"/>
              </a:rPr>
              <a:t> </a:t>
            </a:r>
            <a:r>
              <a:rPr sz="2300" dirty="0">
                <a:solidFill>
                  <a:srgbClr val="FFFFFF"/>
                </a:solidFill>
                <a:latin typeface="Arial"/>
                <a:cs typeface="Arial"/>
              </a:rPr>
              <a:t>de</a:t>
            </a:r>
            <a:r>
              <a:rPr sz="2300"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73152" y="2939796"/>
            <a:ext cx="2718054" cy="3918201"/>
            <a:chOff x="73152" y="2939796"/>
            <a:chExt cx="2718054" cy="3918201"/>
          </a:xfrm>
        </p:grpSpPr>
        <p:pic>
          <p:nvPicPr>
            <p:cNvPr id="8" name="object 8"/>
            <p:cNvPicPr/>
            <p:nvPr/>
          </p:nvPicPr>
          <p:blipFill>
            <a:blip r:embed="rId3" cstate="print"/>
            <a:stretch>
              <a:fillRect/>
            </a:stretch>
          </p:blipFill>
          <p:spPr>
            <a:xfrm>
              <a:off x="73152" y="5318756"/>
              <a:ext cx="2718054" cy="1539241"/>
            </a:xfrm>
            <a:prstGeom prst="rect">
              <a:avLst/>
            </a:prstGeom>
          </p:spPr>
        </p:pic>
        <p:pic>
          <p:nvPicPr>
            <p:cNvPr id="9" name="object 9"/>
            <p:cNvPicPr/>
            <p:nvPr/>
          </p:nvPicPr>
          <p:blipFill>
            <a:blip r:embed="rId4" cstate="print"/>
            <a:stretch>
              <a:fillRect/>
            </a:stretch>
          </p:blipFill>
          <p:spPr>
            <a:xfrm>
              <a:off x="140208" y="2939796"/>
              <a:ext cx="2589276" cy="2334767"/>
            </a:xfrm>
            <a:prstGeom prst="rect">
              <a:avLst/>
            </a:prstGeom>
          </p:spPr>
        </p:pic>
      </p:grpSp>
      <p:sp>
        <p:nvSpPr>
          <p:cNvPr id="10" name="object 10"/>
          <p:cNvSpPr txBox="1"/>
          <p:nvPr/>
        </p:nvSpPr>
        <p:spPr>
          <a:xfrm>
            <a:off x="9462261" y="844423"/>
            <a:ext cx="251714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FF0000"/>
                </a:solidFill>
                <a:latin typeface="Calibri"/>
                <a:cs typeface="Calibri"/>
              </a:rPr>
              <a:t>Matriz</a:t>
            </a:r>
            <a:r>
              <a:rPr sz="2800" b="1" spc="-15" dirty="0">
                <a:solidFill>
                  <a:srgbClr val="FF0000"/>
                </a:solidFill>
                <a:latin typeface="Calibri"/>
                <a:cs typeface="Calibri"/>
              </a:rPr>
              <a:t> </a:t>
            </a:r>
            <a:r>
              <a:rPr sz="2800" b="1" spc="-10" dirty="0">
                <a:solidFill>
                  <a:srgbClr val="FF0000"/>
                </a:solidFill>
                <a:latin typeface="Calibri"/>
                <a:cs typeface="Calibri"/>
              </a:rPr>
              <a:t>Curricular</a:t>
            </a:r>
            <a:endParaRPr sz="2800" dirty="0">
              <a:solidFill>
                <a:srgbClr val="FF0000"/>
              </a:solidFill>
              <a:latin typeface="Calibri"/>
              <a:cs typeface="Calibri"/>
            </a:endParaRPr>
          </a:p>
        </p:txBody>
      </p:sp>
      <p:sp>
        <p:nvSpPr>
          <p:cNvPr id="11" name="object 11"/>
          <p:cNvSpPr txBox="1"/>
          <p:nvPr/>
        </p:nvSpPr>
        <p:spPr>
          <a:xfrm>
            <a:off x="140207" y="2939795"/>
            <a:ext cx="2589530" cy="1369606"/>
          </a:xfrm>
          <a:prstGeom prst="rect">
            <a:avLst/>
          </a:prstGeom>
          <a:ln w="6350">
            <a:solidFill>
              <a:srgbClr val="4471C4"/>
            </a:solidFill>
          </a:ln>
        </p:spPr>
        <p:txBody>
          <a:bodyPr vert="horz" wrap="square" lIns="0" tIns="0" rIns="0" bIns="0" rtlCol="0">
            <a:spAutoFit/>
          </a:bodyPr>
          <a:lstStyle/>
          <a:p>
            <a:pPr>
              <a:lnSpc>
                <a:spcPct val="100000"/>
              </a:lnSpc>
            </a:pPr>
            <a:endParaRPr sz="2300" dirty="0">
              <a:latin typeface="Times New Roman"/>
              <a:cs typeface="Times New Roman"/>
            </a:endParaRPr>
          </a:p>
          <a:p>
            <a:pPr>
              <a:lnSpc>
                <a:spcPct val="100000"/>
              </a:lnSpc>
            </a:pPr>
            <a:endParaRPr sz="2300" dirty="0">
              <a:latin typeface="Times New Roman"/>
              <a:cs typeface="Times New Roman"/>
            </a:endParaRPr>
          </a:p>
          <a:p>
            <a:pPr>
              <a:lnSpc>
                <a:spcPct val="100000"/>
              </a:lnSpc>
              <a:spcBef>
                <a:spcPts val="15"/>
              </a:spcBef>
            </a:pPr>
            <a:endParaRPr sz="2300" dirty="0">
              <a:latin typeface="Times New Roman"/>
              <a:cs typeface="Times New Roman"/>
            </a:endParaRPr>
          </a:p>
          <a:p>
            <a:pPr marL="94615">
              <a:lnSpc>
                <a:spcPct val="100000"/>
              </a:lnSpc>
            </a:pPr>
            <a:r>
              <a:rPr sz="2000" b="1" spc="-195" dirty="0">
                <a:latin typeface="Arial"/>
                <a:cs typeface="Arial"/>
              </a:rPr>
              <a:t>DIS</a:t>
            </a:r>
            <a:r>
              <a:rPr lang="pt-BR" sz="2000" b="1" spc="-195" dirty="0">
                <a:latin typeface="Arial"/>
                <a:cs typeface="Arial"/>
              </a:rPr>
              <a:t>CI</a:t>
            </a:r>
            <a:r>
              <a:rPr sz="2000" b="1" spc="-250" dirty="0">
                <a:latin typeface="Arial"/>
                <a:cs typeface="Arial"/>
              </a:rPr>
              <a:t>P</a:t>
            </a:r>
            <a:r>
              <a:rPr sz="2000" b="1" spc="-215" dirty="0">
                <a:latin typeface="Arial"/>
                <a:cs typeface="Arial"/>
              </a:rPr>
              <a:t>LINAS</a:t>
            </a:r>
            <a:r>
              <a:rPr sz="2000" b="1" spc="-120" dirty="0">
                <a:latin typeface="Arial"/>
                <a:cs typeface="Arial"/>
              </a:rPr>
              <a:t> </a:t>
            </a:r>
            <a:r>
              <a:rPr sz="2000" b="1" spc="-220" dirty="0">
                <a:latin typeface="Arial"/>
                <a:cs typeface="Arial"/>
              </a:rPr>
              <a:t>ELETIVAS</a:t>
            </a:r>
            <a:endParaRPr sz="2000" dirty="0">
              <a:latin typeface="Arial"/>
              <a:cs typeface="Arial"/>
            </a:endParaRPr>
          </a:p>
        </p:txBody>
      </p:sp>
      <p:grpSp>
        <p:nvGrpSpPr>
          <p:cNvPr id="12" name="object 12"/>
          <p:cNvGrpSpPr/>
          <p:nvPr/>
        </p:nvGrpSpPr>
        <p:grpSpPr>
          <a:xfrm>
            <a:off x="3099790" y="2939795"/>
            <a:ext cx="2602865" cy="3667125"/>
            <a:chOff x="3099790" y="2939795"/>
            <a:chExt cx="2602865" cy="3667125"/>
          </a:xfrm>
        </p:grpSpPr>
        <p:pic>
          <p:nvPicPr>
            <p:cNvPr id="13" name="object 13"/>
            <p:cNvPicPr/>
            <p:nvPr/>
          </p:nvPicPr>
          <p:blipFill>
            <a:blip r:embed="rId5" cstate="print"/>
            <a:stretch>
              <a:fillRect/>
            </a:stretch>
          </p:blipFill>
          <p:spPr>
            <a:xfrm>
              <a:off x="3099790" y="5323324"/>
              <a:ext cx="2602359" cy="1283462"/>
            </a:xfrm>
            <a:prstGeom prst="rect">
              <a:avLst/>
            </a:prstGeom>
          </p:spPr>
        </p:pic>
        <p:pic>
          <p:nvPicPr>
            <p:cNvPr id="14" name="object 14"/>
            <p:cNvPicPr/>
            <p:nvPr/>
          </p:nvPicPr>
          <p:blipFill>
            <a:blip r:embed="rId6" cstate="print"/>
            <a:stretch>
              <a:fillRect/>
            </a:stretch>
          </p:blipFill>
          <p:spPr>
            <a:xfrm>
              <a:off x="3107436" y="2939795"/>
              <a:ext cx="2587752" cy="2334767"/>
            </a:xfrm>
            <a:prstGeom prst="rect">
              <a:avLst/>
            </a:prstGeom>
          </p:spPr>
        </p:pic>
      </p:grpSp>
      <p:sp>
        <p:nvSpPr>
          <p:cNvPr id="15" name="object 15"/>
          <p:cNvSpPr txBox="1"/>
          <p:nvPr/>
        </p:nvSpPr>
        <p:spPr>
          <a:xfrm>
            <a:off x="3107435" y="2939795"/>
            <a:ext cx="2588260" cy="2334895"/>
          </a:xfrm>
          <a:prstGeom prst="rect">
            <a:avLst/>
          </a:prstGeom>
          <a:ln w="6350">
            <a:solidFill>
              <a:srgbClr val="EC7C30"/>
            </a:solidFill>
          </a:ln>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marL="596900" marR="128905" indent="-462280">
              <a:lnSpc>
                <a:spcPct val="100000"/>
              </a:lnSpc>
              <a:spcBef>
                <a:spcPts val="1460"/>
              </a:spcBef>
            </a:pPr>
            <a:r>
              <a:rPr sz="2000" b="1" spc="-215" dirty="0">
                <a:latin typeface="Arial"/>
                <a:cs typeface="Arial"/>
              </a:rPr>
              <a:t>REQUISIT</a:t>
            </a:r>
            <a:r>
              <a:rPr sz="2000" b="1" spc="-275" dirty="0">
                <a:latin typeface="Arial"/>
                <a:cs typeface="Arial"/>
              </a:rPr>
              <a:t>O</a:t>
            </a:r>
            <a:r>
              <a:rPr sz="2000" b="1" spc="-240" dirty="0">
                <a:latin typeface="Arial"/>
                <a:cs typeface="Arial"/>
              </a:rPr>
              <a:t>S</a:t>
            </a:r>
            <a:r>
              <a:rPr sz="2000" b="1" spc="-130" dirty="0">
                <a:latin typeface="Arial"/>
                <a:cs typeface="Arial"/>
              </a:rPr>
              <a:t> </a:t>
            </a:r>
            <a:r>
              <a:rPr sz="2000" b="1" spc="-250" dirty="0">
                <a:latin typeface="Arial"/>
                <a:cs typeface="Arial"/>
              </a:rPr>
              <a:t>LEGA</a:t>
            </a:r>
            <a:r>
              <a:rPr sz="2000" b="1" spc="-105" dirty="0">
                <a:latin typeface="Arial"/>
                <a:cs typeface="Arial"/>
              </a:rPr>
              <a:t>I</a:t>
            </a:r>
            <a:r>
              <a:rPr sz="2000" b="1" spc="-240" dirty="0">
                <a:latin typeface="Arial"/>
                <a:cs typeface="Arial"/>
              </a:rPr>
              <a:t>S</a:t>
            </a:r>
            <a:r>
              <a:rPr sz="2000" b="1" spc="-120" dirty="0">
                <a:latin typeface="Arial"/>
                <a:cs typeface="Arial"/>
              </a:rPr>
              <a:t> </a:t>
            </a:r>
            <a:r>
              <a:rPr sz="2000" b="1" spc="-150" dirty="0">
                <a:latin typeface="Arial"/>
                <a:cs typeface="Arial"/>
              </a:rPr>
              <a:t>E  </a:t>
            </a:r>
            <a:r>
              <a:rPr sz="2000" b="1" spc="-240" dirty="0">
                <a:latin typeface="Arial"/>
                <a:cs typeface="Arial"/>
              </a:rPr>
              <a:t>FORMATIVOS</a:t>
            </a:r>
            <a:endParaRPr sz="2000">
              <a:latin typeface="Arial"/>
              <a:cs typeface="Arial"/>
            </a:endParaRPr>
          </a:p>
        </p:txBody>
      </p:sp>
      <p:grpSp>
        <p:nvGrpSpPr>
          <p:cNvPr id="16" name="object 16"/>
          <p:cNvGrpSpPr/>
          <p:nvPr/>
        </p:nvGrpSpPr>
        <p:grpSpPr>
          <a:xfrm>
            <a:off x="6156958" y="2939795"/>
            <a:ext cx="2600960" cy="3667125"/>
            <a:chOff x="6156958" y="2939795"/>
            <a:chExt cx="2600960" cy="3667125"/>
          </a:xfrm>
        </p:grpSpPr>
        <p:pic>
          <p:nvPicPr>
            <p:cNvPr id="17" name="object 17"/>
            <p:cNvPicPr/>
            <p:nvPr/>
          </p:nvPicPr>
          <p:blipFill>
            <a:blip r:embed="rId7" cstate="print"/>
            <a:stretch>
              <a:fillRect/>
            </a:stretch>
          </p:blipFill>
          <p:spPr>
            <a:xfrm>
              <a:off x="6156958" y="5323324"/>
              <a:ext cx="2600708" cy="1283462"/>
            </a:xfrm>
            <a:prstGeom prst="rect">
              <a:avLst/>
            </a:prstGeom>
          </p:spPr>
        </p:pic>
        <p:pic>
          <p:nvPicPr>
            <p:cNvPr id="18" name="object 18"/>
            <p:cNvPicPr/>
            <p:nvPr/>
          </p:nvPicPr>
          <p:blipFill>
            <a:blip r:embed="rId8" cstate="print"/>
            <a:stretch>
              <a:fillRect/>
            </a:stretch>
          </p:blipFill>
          <p:spPr>
            <a:xfrm>
              <a:off x="6164580" y="2939795"/>
              <a:ext cx="2587752" cy="2334767"/>
            </a:xfrm>
            <a:prstGeom prst="rect">
              <a:avLst/>
            </a:prstGeom>
          </p:spPr>
        </p:pic>
      </p:grpSp>
      <p:sp>
        <p:nvSpPr>
          <p:cNvPr id="19" name="object 19"/>
          <p:cNvSpPr txBox="1"/>
          <p:nvPr/>
        </p:nvSpPr>
        <p:spPr>
          <a:xfrm>
            <a:off x="6164579" y="2939795"/>
            <a:ext cx="2600708" cy="1515800"/>
          </a:xfrm>
          <a:prstGeom prst="rect">
            <a:avLst/>
          </a:prstGeom>
          <a:ln w="6350">
            <a:solidFill>
              <a:srgbClr val="FFC000"/>
            </a:solidFill>
          </a:ln>
        </p:spPr>
        <p:txBody>
          <a:bodyPr vert="horz" wrap="square" lIns="0" tIns="0" rIns="0" bIns="0" rtlCol="0">
            <a:spAutoFit/>
          </a:bodyPr>
          <a:lstStyle/>
          <a:p>
            <a:pPr>
              <a:lnSpc>
                <a:spcPct val="100000"/>
              </a:lnSpc>
            </a:pPr>
            <a:endParaRPr sz="2300" dirty="0">
              <a:latin typeface="Times New Roman"/>
              <a:cs typeface="Times New Roman"/>
            </a:endParaRPr>
          </a:p>
          <a:p>
            <a:pPr>
              <a:lnSpc>
                <a:spcPct val="100000"/>
              </a:lnSpc>
            </a:pPr>
            <a:endParaRPr sz="2300" dirty="0">
              <a:latin typeface="Times New Roman"/>
              <a:cs typeface="Times New Roman"/>
            </a:endParaRPr>
          </a:p>
          <a:p>
            <a:pPr marL="697230" marR="624840" indent="-64135">
              <a:lnSpc>
                <a:spcPct val="100000"/>
              </a:lnSpc>
              <a:spcBef>
                <a:spcPts val="1460"/>
              </a:spcBef>
            </a:pPr>
            <a:r>
              <a:rPr sz="2000" b="1" spc="-195" dirty="0">
                <a:latin typeface="Arial"/>
                <a:cs typeface="Arial"/>
              </a:rPr>
              <a:t>DISCI</a:t>
            </a:r>
            <a:r>
              <a:rPr sz="2000" b="1" spc="-250" dirty="0">
                <a:latin typeface="Arial"/>
                <a:cs typeface="Arial"/>
              </a:rPr>
              <a:t>P</a:t>
            </a:r>
            <a:r>
              <a:rPr sz="2000" b="1" spc="-185" dirty="0">
                <a:latin typeface="Arial"/>
                <a:cs typeface="Arial"/>
              </a:rPr>
              <a:t>LIN</a:t>
            </a:r>
            <a:r>
              <a:rPr lang="pt-BR" sz="2000" b="1" spc="-185" dirty="0">
                <a:latin typeface="Arial"/>
                <a:cs typeface="Arial"/>
              </a:rPr>
              <a:t>A</a:t>
            </a:r>
            <a:r>
              <a:rPr sz="2000" b="1" spc="-185" dirty="0">
                <a:latin typeface="Arial"/>
                <a:cs typeface="Arial"/>
              </a:rPr>
              <a:t>S  </a:t>
            </a:r>
            <a:r>
              <a:rPr sz="2000" b="1" spc="-229" dirty="0">
                <a:latin typeface="Arial"/>
                <a:cs typeface="Arial"/>
              </a:rPr>
              <a:t>OPTATIVAS</a:t>
            </a:r>
            <a:endParaRPr sz="2000" dirty="0">
              <a:latin typeface="Arial"/>
              <a:cs typeface="Arial"/>
            </a:endParaRPr>
          </a:p>
        </p:txBody>
      </p:sp>
      <p:grpSp>
        <p:nvGrpSpPr>
          <p:cNvPr id="20" name="object 20"/>
          <p:cNvGrpSpPr/>
          <p:nvPr/>
        </p:nvGrpSpPr>
        <p:grpSpPr>
          <a:xfrm>
            <a:off x="9264394" y="2939795"/>
            <a:ext cx="2600960" cy="3667125"/>
            <a:chOff x="9264394" y="2939795"/>
            <a:chExt cx="2600960" cy="3667125"/>
          </a:xfrm>
        </p:grpSpPr>
        <p:pic>
          <p:nvPicPr>
            <p:cNvPr id="21" name="object 21"/>
            <p:cNvPicPr/>
            <p:nvPr/>
          </p:nvPicPr>
          <p:blipFill>
            <a:blip r:embed="rId9" cstate="print"/>
            <a:stretch>
              <a:fillRect/>
            </a:stretch>
          </p:blipFill>
          <p:spPr>
            <a:xfrm>
              <a:off x="9264394" y="5323324"/>
              <a:ext cx="2600708" cy="1283462"/>
            </a:xfrm>
            <a:prstGeom prst="rect">
              <a:avLst/>
            </a:prstGeom>
          </p:spPr>
        </p:pic>
        <p:pic>
          <p:nvPicPr>
            <p:cNvPr id="22" name="object 22"/>
            <p:cNvPicPr/>
            <p:nvPr/>
          </p:nvPicPr>
          <p:blipFill>
            <a:blip r:embed="rId10" cstate="print"/>
            <a:stretch>
              <a:fillRect/>
            </a:stretch>
          </p:blipFill>
          <p:spPr>
            <a:xfrm>
              <a:off x="9272016" y="2939795"/>
              <a:ext cx="2587752" cy="2334767"/>
            </a:xfrm>
            <a:prstGeom prst="rect">
              <a:avLst/>
            </a:prstGeom>
          </p:spPr>
        </p:pic>
      </p:grpSp>
      <p:sp>
        <p:nvSpPr>
          <p:cNvPr id="23" name="object 23"/>
          <p:cNvSpPr txBox="1"/>
          <p:nvPr/>
        </p:nvSpPr>
        <p:spPr>
          <a:xfrm>
            <a:off x="9272016" y="2939795"/>
            <a:ext cx="2588260" cy="2334895"/>
          </a:xfrm>
          <a:prstGeom prst="rect">
            <a:avLst/>
          </a:prstGeom>
          <a:ln w="6350">
            <a:solidFill>
              <a:srgbClr val="6FAC46"/>
            </a:solidFill>
          </a:ln>
        </p:spPr>
        <p:txBody>
          <a:bodyPr vert="horz" wrap="square" lIns="0" tIns="0" rIns="0" bIns="0" rtlCol="0">
            <a:spAutoFit/>
          </a:bodyPr>
          <a:lstStyle/>
          <a:p>
            <a:pPr>
              <a:lnSpc>
                <a:spcPct val="100000"/>
              </a:lnSpc>
            </a:pPr>
            <a:endParaRPr sz="2300">
              <a:latin typeface="Times New Roman"/>
              <a:cs typeface="Times New Roman"/>
            </a:endParaRPr>
          </a:p>
          <a:p>
            <a:pPr>
              <a:lnSpc>
                <a:spcPct val="100000"/>
              </a:lnSpc>
            </a:pPr>
            <a:endParaRPr sz="2300">
              <a:latin typeface="Times New Roman"/>
              <a:cs typeface="Times New Roman"/>
            </a:endParaRPr>
          </a:p>
          <a:p>
            <a:pPr marL="262890" marR="252729" indent="399415">
              <a:lnSpc>
                <a:spcPct val="100000"/>
              </a:lnSpc>
              <a:spcBef>
                <a:spcPts val="1460"/>
              </a:spcBef>
            </a:pPr>
            <a:r>
              <a:rPr sz="2000" b="1" spc="-220" dirty="0">
                <a:latin typeface="Arial"/>
                <a:cs typeface="Arial"/>
              </a:rPr>
              <a:t>ATIVIDADES </a:t>
            </a:r>
            <a:r>
              <a:rPr sz="2000" b="1" spc="-215" dirty="0">
                <a:latin typeface="Arial"/>
                <a:cs typeface="Arial"/>
              </a:rPr>
              <a:t> </a:t>
            </a:r>
            <a:r>
              <a:rPr sz="2000" b="1" spc="-260" dirty="0">
                <a:latin typeface="Arial"/>
                <a:cs typeface="Arial"/>
              </a:rPr>
              <a:t>C</a:t>
            </a:r>
            <a:r>
              <a:rPr sz="2000" b="1" spc="-275" dirty="0">
                <a:latin typeface="Arial"/>
                <a:cs typeface="Arial"/>
              </a:rPr>
              <a:t>O</a:t>
            </a:r>
            <a:r>
              <a:rPr sz="2000" b="1" spc="-265" dirty="0">
                <a:latin typeface="Arial"/>
                <a:cs typeface="Arial"/>
              </a:rPr>
              <a:t>MPLEM</a:t>
            </a:r>
            <a:r>
              <a:rPr sz="2000" b="1" spc="-254" dirty="0">
                <a:latin typeface="Arial"/>
                <a:cs typeface="Arial"/>
              </a:rPr>
              <a:t>E</a:t>
            </a:r>
            <a:r>
              <a:rPr sz="2000" b="1" spc="-240" dirty="0">
                <a:latin typeface="Arial"/>
                <a:cs typeface="Arial"/>
              </a:rPr>
              <a:t>NT</a:t>
            </a:r>
            <a:r>
              <a:rPr sz="2000" b="1" spc="-254" dirty="0">
                <a:latin typeface="Arial"/>
                <a:cs typeface="Arial"/>
              </a:rPr>
              <a:t>A</a:t>
            </a:r>
            <a:r>
              <a:rPr sz="2000" b="1" spc="-245" dirty="0">
                <a:latin typeface="Arial"/>
                <a:cs typeface="Arial"/>
              </a:rPr>
              <a:t>RES</a:t>
            </a:r>
            <a:endParaRPr sz="20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dirty="0">
                <a:solidFill>
                  <a:srgbClr val="FFFFFF"/>
                </a:solidFill>
                <a:latin typeface="Arial"/>
                <a:cs typeface="Arial"/>
              </a:rPr>
              <a:t>Faculdade</a:t>
            </a:r>
            <a:r>
              <a:rPr sz="2300" spc="-60" dirty="0">
                <a:solidFill>
                  <a:srgbClr val="FFFFFF"/>
                </a:solidFill>
                <a:latin typeface="Arial"/>
                <a:cs typeface="Arial"/>
              </a:rPr>
              <a:t> </a:t>
            </a:r>
            <a:r>
              <a:rPr sz="2300" dirty="0">
                <a:solidFill>
                  <a:srgbClr val="FFFFFF"/>
                </a:solidFill>
                <a:latin typeface="Arial"/>
                <a:cs typeface="Arial"/>
              </a:rPr>
              <a:t>Cosmopolita</a:t>
            </a:r>
            <a:r>
              <a:rPr sz="2300" spc="-60" dirty="0">
                <a:solidFill>
                  <a:srgbClr val="FFFFFF"/>
                </a:solidFill>
                <a:latin typeface="Arial"/>
                <a:cs typeface="Arial"/>
              </a:rPr>
              <a:t> </a:t>
            </a:r>
            <a:r>
              <a:rPr sz="2300" dirty="0">
                <a:solidFill>
                  <a:srgbClr val="FFFFFF"/>
                </a:solidFill>
                <a:latin typeface="Arial"/>
                <a:cs typeface="Arial"/>
              </a:rPr>
              <a:t>–</a:t>
            </a:r>
            <a:r>
              <a:rPr sz="2300" spc="-15" dirty="0">
                <a:solidFill>
                  <a:srgbClr val="FFFFFF"/>
                </a:solidFill>
                <a:latin typeface="Arial"/>
                <a:cs typeface="Arial"/>
              </a:rPr>
              <a:t> </a:t>
            </a:r>
            <a:r>
              <a:rPr sz="2300" dirty="0">
                <a:solidFill>
                  <a:srgbClr val="FFFFFF"/>
                </a:solidFill>
                <a:latin typeface="Arial"/>
                <a:cs typeface="Arial"/>
              </a:rPr>
              <a:t>Curso</a:t>
            </a:r>
            <a:r>
              <a:rPr sz="2300" spc="-45" dirty="0">
                <a:solidFill>
                  <a:srgbClr val="FFFFFF"/>
                </a:solidFill>
                <a:latin typeface="Arial"/>
                <a:cs typeface="Arial"/>
              </a:rPr>
              <a:t> </a:t>
            </a:r>
            <a:r>
              <a:rPr sz="2300" dirty="0">
                <a:solidFill>
                  <a:srgbClr val="FFFFFF"/>
                </a:solidFill>
                <a:latin typeface="Arial"/>
                <a:cs typeface="Arial"/>
              </a:rPr>
              <a:t>de</a:t>
            </a:r>
            <a:r>
              <a:rPr sz="2300"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0" name="object 10"/>
          <p:cNvSpPr txBox="1"/>
          <p:nvPr/>
        </p:nvSpPr>
        <p:spPr>
          <a:xfrm>
            <a:off x="5638800" y="844423"/>
            <a:ext cx="6340601" cy="443070"/>
          </a:xfrm>
          <a:prstGeom prst="rect">
            <a:avLst/>
          </a:prstGeom>
        </p:spPr>
        <p:txBody>
          <a:bodyPr vert="horz" wrap="square" lIns="0" tIns="12065" rIns="0" bIns="0" rtlCol="0">
            <a:spAutoFit/>
          </a:bodyPr>
          <a:lstStyle/>
          <a:p>
            <a:pPr marL="12700">
              <a:lnSpc>
                <a:spcPct val="100000"/>
              </a:lnSpc>
              <a:spcBef>
                <a:spcPts val="95"/>
              </a:spcBef>
            </a:pPr>
            <a:r>
              <a:rPr sz="2800" b="1" spc="-10" dirty="0" err="1">
                <a:latin typeface="Calibri"/>
                <a:cs typeface="Calibri"/>
              </a:rPr>
              <a:t>Matriz</a:t>
            </a:r>
            <a:r>
              <a:rPr sz="2800" b="1" spc="-15" dirty="0">
                <a:latin typeface="Calibri"/>
                <a:cs typeface="Calibri"/>
              </a:rPr>
              <a:t> </a:t>
            </a:r>
            <a:r>
              <a:rPr sz="2800" b="1" spc="-10" dirty="0">
                <a:latin typeface="Calibri"/>
                <a:cs typeface="Calibri"/>
              </a:rPr>
              <a:t>Curricular</a:t>
            </a:r>
            <a:r>
              <a:rPr lang="pt-BR" sz="2800" b="1" spc="-10" dirty="0">
                <a:latin typeface="Calibri"/>
                <a:cs typeface="Calibri"/>
              </a:rPr>
              <a:t> – Domínios Estruturantes</a:t>
            </a:r>
            <a:endParaRPr sz="2800" dirty="0">
              <a:latin typeface="Calibri"/>
              <a:cs typeface="Calibri"/>
            </a:endParaRPr>
          </a:p>
        </p:txBody>
      </p:sp>
      <p:pic>
        <p:nvPicPr>
          <p:cNvPr id="25" name="Imagem 24">
            <a:extLst>
              <a:ext uri="{FF2B5EF4-FFF2-40B4-BE49-F238E27FC236}">
                <a16:creationId xmlns:a16="http://schemas.microsoft.com/office/drawing/2014/main" id="{1A4029BA-F83A-32D6-9DC6-895005857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287493"/>
            <a:ext cx="7315200" cy="5486400"/>
          </a:xfrm>
          <a:prstGeom prst="rect">
            <a:avLst/>
          </a:prstGeom>
        </p:spPr>
      </p:pic>
    </p:spTree>
    <p:extLst>
      <p:ext uri="{BB962C8B-B14F-4D97-AF65-F5344CB8AC3E}">
        <p14:creationId xmlns:p14="http://schemas.microsoft.com/office/powerpoint/2010/main" val="1705393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dirty="0">
                <a:solidFill>
                  <a:srgbClr val="FFFFFF"/>
                </a:solidFill>
                <a:latin typeface="Arial"/>
                <a:cs typeface="Arial"/>
              </a:rPr>
              <a:t>Faculdade</a:t>
            </a:r>
            <a:r>
              <a:rPr sz="2300" spc="-60" dirty="0">
                <a:solidFill>
                  <a:srgbClr val="FFFFFF"/>
                </a:solidFill>
                <a:latin typeface="Arial"/>
                <a:cs typeface="Arial"/>
              </a:rPr>
              <a:t> </a:t>
            </a:r>
            <a:r>
              <a:rPr sz="2300" dirty="0">
                <a:solidFill>
                  <a:srgbClr val="FFFFFF"/>
                </a:solidFill>
                <a:latin typeface="Arial"/>
                <a:cs typeface="Arial"/>
              </a:rPr>
              <a:t>Cosmopolita</a:t>
            </a:r>
            <a:r>
              <a:rPr sz="2300" spc="-60" dirty="0">
                <a:solidFill>
                  <a:srgbClr val="FFFFFF"/>
                </a:solidFill>
                <a:latin typeface="Arial"/>
                <a:cs typeface="Arial"/>
              </a:rPr>
              <a:t> </a:t>
            </a:r>
            <a:r>
              <a:rPr sz="2300" dirty="0">
                <a:solidFill>
                  <a:srgbClr val="FFFFFF"/>
                </a:solidFill>
                <a:latin typeface="Arial"/>
                <a:cs typeface="Arial"/>
              </a:rPr>
              <a:t>–</a:t>
            </a:r>
            <a:r>
              <a:rPr sz="2300" spc="-15" dirty="0">
                <a:solidFill>
                  <a:srgbClr val="FFFFFF"/>
                </a:solidFill>
                <a:latin typeface="Arial"/>
                <a:cs typeface="Arial"/>
              </a:rPr>
              <a:t> </a:t>
            </a:r>
            <a:r>
              <a:rPr sz="2300" dirty="0">
                <a:solidFill>
                  <a:srgbClr val="FFFFFF"/>
                </a:solidFill>
                <a:latin typeface="Arial"/>
                <a:cs typeface="Arial"/>
              </a:rPr>
              <a:t>Curso</a:t>
            </a:r>
            <a:r>
              <a:rPr sz="2300" spc="-45" dirty="0">
                <a:solidFill>
                  <a:srgbClr val="FFFFFF"/>
                </a:solidFill>
                <a:latin typeface="Arial"/>
                <a:cs typeface="Arial"/>
              </a:rPr>
              <a:t> </a:t>
            </a:r>
            <a:r>
              <a:rPr sz="2300" dirty="0">
                <a:solidFill>
                  <a:srgbClr val="FFFFFF"/>
                </a:solidFill>
                <a:latin typeface="Arial"/>
                <a:cs typeface="Arial"/>
              </a:rPr>
              <a:t>de</a:t>
            </a:r>
            <a:r>
              <a:rPr sz="2300"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0" name="object 10"/>
          <p:cNvSpPr txBox="1"/>
          <p:nvPr/>
        </p:nvSpPr>
        <p:spPr>
          <a:xfrm>
            <a:off x="5715000" y="844423"/>
            <a:ext cx="6264401" cy="443070"/>
          </a:xfrm>
          <a:prstGeom prst="rect">
            <a:avLst/>
          </a:prstGeom>
        </p:spPr>
        <p:txBody>
          <a:bodyPr vert="horz" wrap="square" lIns="0" tIns="12065" rIns="0" bIns="0" rtlCol="0">
            <a:spAutoFit/>
          </a:bodyPr>
          <a:lstStyle/>
          <a:p>
            <a:pPr marL="12700">
              <a:lnSpc>
                <a:spcPct val="100000"/>
              </a:lnSpc>
              <a:spcBef>
                <a:spcPts val="95"/>
              </a:spcBef>
            </a:pPr>
            <a:r>
              <a:rPr lang="pt-BR" sz="2800" b="1" spc="-10" dirty="0">
                <a:latin typeface="Calibri"/>
                <a:cs typeface="Calibri"/>
              </a:rPr>
              <a:t>Matriz</a:t>
            </a:r>
            <a:r>
              <a:rPr lang="pt-BR" sz="2800" b="1" spc="-15" dirty="0">
                <a:latin typeface="Calibri"/>
                <a:cs typeface="Calibri"/>
              </a:rPr>
              <a:t> </a:t>
            </a:r>
            <a:r>
              <a:rPr lang="pt-BR" sz="2800" b="1" spc="-10" dirty="0">
                <a:latin typeface="Calibri"/>
                <a:cs typeface="Calibri"/>
              </a:rPr>
              <a:t>Curricular – Domínios Estruturantes</a:t>
            </a:r>
            <a:endParaRPr lang="pt-BR" sz="2800" dirty="0">
              <a:latin typeface="Calibri"/>
              <a:cs typeface="Calibri"/>
            </a:endParaRPr>
          </a:p>
        </p:txBody>
      </p:sp>
      <p:pic>
        <p:nvPicPr>
          <p:cNvPr id="14" name="Imagem 13">
            <a:extLst>
              <a:ext uri="{FF2B5EF4-FFF2-40B4-BE49-F238E27FC236}">
                <a16:creationId xmlns:a16="http://schemas.microsoft.com/office/drawing/2014/main" id="{BC2A99F4-2DBD-45BA-9C34-2DDF87E1F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999" y="1369262"/>
            <a:ext cx="7216717" cy="5412538"/>
          </a:xfrm>
          <a:prstGeom prst="rect">
            <a:avLst/>
          </a:prstGeom>
        </p:spPr>
      </p:pic>
    </p:spTree>
    <p:extLst>
      <p:ext uri="{BB962C8B-B14F-4D97-AF65-F5344CB8AC3E}">
        <p14:creationId xmlns:p14="http://schemas.microsoft.com/office/powerpoint/2010/main" val="3959667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0C1FB9-B4CA-4081-F591-680C75C496CE}"/>
              </a:ext>
            </a:extLst>
          </p:cNvPr>
          <p:cNvSpPr>
            <a:spLocks noGrp="1"/>
          </p:cNvSpPr>
          <p:nvPr>
            <p:ph type="ctrTitle"/>
          </p:nvPr>
        </p:nvSpPr>
        <p:spPr/>
        <p:txBody>
          <a:bodyPr/>
          <a:lstStyle/>
          <a:p>
            <a:endParaRPr lang="pt-BR"/>
          </a:p>
        </p:txBody>
      </p:sp>
      <p:pic>
        <p:nvPicPr>
          <p:cNvPr id="4" name="Imagem 3">
            <a:extLst>
              <a:ext uri="{FF2B5EF4-FFF2-40B4-BE49-F238E27FC236}">
                <a16:creationId xmlns:a16="http://schemas.microsoft.com/office/drawing/2014/main" id="{F73DEA9C-9780-ED13-06D9-ECDCCDE6A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21" y="1065631"/>
            <a:ext cx="5689109" cy="5412538"/>
          </a:xfrm>
          <a:prstGeom prst="rect">
            <a:avLst/>
          </a:prstGeom>
        </p:spPr>
      </p:pic>
      <p:pic>
        <p:nvPicPr>
          <p:cNvPr id="6" name="Imagem 5">
            <a:extLst>
              <a:ext uri="{FF2B5EF4-FFF2-40B4-BE49-F238E27FC236}">
                <a16:creationId xmlns:a16="http://schemas.microsoft.com/office/drawing/2014/main" id="{C9819516-D159-CD6E-6726-947565C670E4}"/>
              </a:ext>
            </a:extLst>
          </p:cNvPr>
          <p:cNvPicPr>
            <a:picLocks noChangeAspect="1"/>
          </p:cNvPicPr>
          <p:nvPr/>
        </p:nvPicPr>
        <p:blipFill rotWithShape="1">
          <a:blip r:embed="rId3"/>
          <a:srcRect l="39375" t="31102" r="12500" b="21097"/>
          <a:stretch/>
        </p:blipFill>
        <p:spPr>
          <a:xfrm>
            <a:off x="5887330" y="1071492"/>
            <a:ext cx="5867400" cy="3729107"/>
          </a:xfrm>
          <a:prstGeom prst="rect">
            <a:avLst/>
          </a:prstGeom>
        </p:spPr>
      </p:pic>
      <p:pic>
        <p:nvPicPr>
          <p:cNvPr id="10" name="Imagem 9">
            <a:extLst>
              <a:ext uri="{FF2B5EF4-FFF2-40B4-BE49-F238E27FC236}">
                <a16:creationId xmlns:a16="http://schemas.microsoft.com/office/drawing/2014/main" id="{F39C683A-F82B-A197-ECC7-96A079ACBCBB}"/>
              </a:ext>
            </a:extLst>
          </p:cNvPr>
          <p:cNvPicPr>
            <a:picLocks noChangeAspect="1"/>
          </p:cNvPicPr>
          <p:nvPr/>
        </p:nvPicPr>
        <p:blipFill rotWithShape="1">
          <a:blip r:embed="rId4"/>
          <a:srcRect l="39374" t="28878" r="25000" b="17762"/>
          <a:stretch/>
        </p:blipFill>
        <p:spPr>
          <a:xfrm>
            <a:off x="198221" y="3691009"/>
            <a:ext cx="5689109" cy="2951747"/>
          </a:xfrm>
          <a:prstGeom prst="rect">
            <a:avLst/>
          </a:prstGeom>
        </p:spPr>
      </p:pic>
      <p:sp>
        <p:nvSpPr>
          <p:cNvPr id="11" name="CaixaDeTexto 10">
            <a:extLst>
              <a:ext uri="{FF2B5EF4-FFF2-40B4-BE49-F238E27FC236}">
                <a16:creationId xmlns:a16="http://schemas.microsoft.com/office/drawing/2014/main" id="{607888AF-E438-3007-9C98-94C286384C46}"/>
              </a:ext>
            </a:extLst>
          </p:cNvPr>
          <p:cNvSpPr txBox="1"/>
          <p:nvPr/>
        </p:nvSpPr>
        <p:spPr>
          <a:xfrm>
            <a:off x="5887330" y="4826675"/>
            <a:ext cx="6106447" cy="2031325"/>
          </a:xfrm>
          <a:prstGeom prst="rect">
            <a:avLst/>
          </a:prstGeom>
          <a:noFill/>
        </p:spPr>
        <p:txBody>
          <a:bodyPr wrap="square" rtlCol="0">
            <a:spAutoFit/>
          </a:bodyPr>
          <a:lstStyle/>
          <a:p>
            <a:pPr algn="just"/>
            <a:r>
              <a:rPr lang="pt-BR" b="1" dirty="0"/>
              <a:t>O PPC prevê a vivência do conteúdo regional em Desenvolvimento Sustentável na Amazônia, as leis ambientais que visam conservar o meio ambiente, valorizar as culturas e Etnias, povos indígenas e tradicionais. A </a:t>
            </a:r>
            <a:r>
              <a:rPr lang="pt-BR" b="1" dirty="0" err="1"/>
              <a:t>curricularização</a:t>
            </a:r>
            <a:r>
              <a:rPr lang="pt-BR" b="1" dirty="0"/>
              <a:t> da extensão que beneficiará a comunidade externa, sendo a  </a:t>
            </a:r>
            <a:r>
              <a:rPr lang="pt-BR" b="1" i="1" dirty="0"/>
              <a:t>Quilombola </a:t>
            </a:r>
            <a:r>
              <a:rPr lang="pt-BR" b="1" i="1" dirty="0" err="1"/>
              <a:t>SucurijuQuara</a:t>
            </a:r>
            <a:r>
              <a:rPr lang="pt-BR" b="1" i="1" dirty="0"/>
              <a:t> </a:t>
            </a:r>
            <a:r>
              <a:rPr lang="pt-BR" b="1" dirty="0"/>
              <a:t>– Distrito de Mosqueiro com a aplicação das ODS.</a:t>
            </a:r>
          </a:p>
        </p:txBody>
      </p:sp>
    </p:spTree>
    <p:extLst>
      <p:ext uri="{BB962C8B-B14F-4D97-AF65-F5344CB8AC3E}">
        <p14:creationId xmlns:p14="http://schemas.microsoft.com/office/powerpoint/2010/main" val="2381217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E72D35B-0741-CAF6-CDA9-963E702229EF}"/>
              </a:ext>
            </a:extLst>
          </p:cNvPr>
          <p:cNvSpPr txBox="1"/>
          <p:nvPr/>
        </p:nvSpPr>
        <p:spPr>
          <a:xfrm>
            <a:off x="1828800" y="685800"/>
            <a:ext cx="10058400" cy="6318974"/>
          </a:xfrm>
          <a:prstGeom prst="rect">
            <a:avLst/>
          </a:prstGeom>
          <a:noFill/>
        </p:spPr>
        <p:txBody>
          <a:bodyPr wrap="square">
            <a:spAutoFit/>
          </a:bodyPr>
          <a:lstStyle/>
          <a:p>
            <a:pPr marL="342900" lvl="0" indent="-342900" algn="just">
              <a:lnSpc>
                <a:spcPct val="115000"/>
              </a:lnSpc>
              <a:spcAft>
                <a:spcPts val="1000"/>
              </a:spcAft>
              <a:buFont typeface="Wingdings" panose="05000000000000000000" pitchFamily="2" charset="2"/>
              <a:buChar char=""/>
              <a:tabLst>
                <a:tab pos="840105" algn="l"/>
                <a:tab pos="4050665" algn="l"/>
              </a:tabLs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Na orientação para fins de Erradicação da Pobreza (ODS 1) e Fome Zero e Agricultura Sustentável (ODS 2), Trabalho Decente e Crescimento Econômico (ODS 8) Consumo e Produção Responsáveis (ODS 12), através da orientação dos alunos do Curso de Administração que através de suas iniciativas ajudarão a comunidade a desenvolver habilidades de venda e maximização da produtividade e venda dos produtos produzidos e comercializados na comunidade;</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
              <a:tabLst>
                <a:tab pos="840105" algn="l"/>
                <a:tab pos="4050665" algn="l"/>
              </a:tabLs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Na orientação para fins de </a:t>
            </a:r>
            <a:r>
              <a:rPr lang="pt-B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Redução das Desigualdades</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(ODS 10) e </a:t>
            </a:r>
            <a:r>
              <a:rPr lang="pt-B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Paz, Justiça e Instituições Eficazes</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(ODS 16) através da orientação jurídica ofertada pelos alunos do Curso de Direito, nos temas que mais atingem a comunidade;</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809625" algn="just">
              <a:lnSpc>
                <a:spcPct val="115000"/>
              </a:lnSpc>
              <a:spcAft>
                <a:spcPts val="1000"/>
              </a:spcAft>
              <a:tabLst>
                <a:tab pos="840105" algn="l"/>
                <a:tab pos="4050665" algn="l"/>
              </a:tabLs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Na oferta de serviços em </a:t>
            </a:r>
            <a:r>
              <a:rPr lang="pt-B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Saúde e Bem-Estar </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(ODS 3)</a:t>
            </a:r>
            <a:r>
              <a:rPr lang="pt-B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quando da realização de exames, procedimentos e orientação em educação em saúde ofertados pelos curso de Biomedicina, Enfermagem e Fisioterapia;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
              <a:tabLst>
                <a:tab pos="840105" algn="l"/>
                <a:tab pos="4050665" algn="l"/>
              </a:tabLst>
            </a:pPr>
            <a:r>
              <a:rPr lang="pt-B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 orientação e formulação de projetos de habitação e instalação de equipamentos comunitários que se enquadram na ODS 9, que trata da Indústria, Inovação e </a:t>
            </a:r>
            <a:r>
              <a:rPr lang="pt-B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Infraestrutura</a:t>
            </a:r>
            <a:r>
              <a:rPr lang="pt-B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
              <a:tabLst>
                <a:tab pos="840105" algn="l"/>
                <a:tab pos="4050665" algn="l"/>
              </a:tabLst>
            </a:pPr>
            <a:r>
              <a:rPr lang="pt-B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 em especial o projeto tem como base fundamental a </a:t>
            </a:r>
            <a:r>
              <a:rPr lang="pt-BR" sz="1800"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ODS 17- Parcerias e Meios de Implementação</a:t>
            </a:r>
            <a:r>
              <a:rPr lang="pt-B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que reconhece a necessidade de cooperação global e aliança entre governos, organizações internacionais, setor privado, sociedade civil e cidadãos com vistas a enfrentar desafios complexos e interconectados que assolam a humanidade como um todo. Neste sentido as  parcerias são essenciais para impulsionar inovação, compartilhar conhecimento entre alunos e sociedade e melhores práticas.</a:t>
            </a:r>
            <a:endParaRPr lang="pt-BR" dirty="0"/>
          </a:p>
        </p:txBody>
      </p:sp>
      <p:sp>
        <p:nvSpPr>
          <p:cNvPr id="7" name="CaixaDeTexto 6">
            <a:extLst>
              <a:ext uri="{FF2B5EF4-FFF2-40B4-BE49-F238E27FC236}">
                <a16:creationId xmlns:a16="http://schemas.microsoft.com/office/drawing/2014/main" id="{06EB2E01-8F41-6922-AF57-A1F27DA91FED}"/>
              </a:ext>
            </a:extLst>
          </p:cNvPr>
          <p:cNvSpPr txBox="1"/>
          <p:nvPr/>
        </p:nvSpPr>
        <p:spPr>
          <a:xfrm>
            <a:off x="1801837" y="228600"/>
            <a:ext cx="12039600" cy="369332"/>
          </a:xfrm>
          <a:prstGeom prst="rect">
            <a:avLst/>
          </a:prstGeom>
          <a:noFill/>
        </p:spPr>
        <p:txBody>
          <a:bodyPr wrap="square">
            <a:spAutoFit/>
          </a:bodyPr>
          <a:lstStyle/>
          <a:p>
            <a:r>
              <a:rPr lang="pt-BR" sz="1800" b="1" dirty="0">
                <a:solidFill>
                  <a:schemeClr val="bg1"/>
                </a:solidFill>
                <a:effectLst/>
                <a:latin typeface="Times New Roman" panose="02020603050405020304" pitchFamily="18" charset="0"/>
                <a:ea typeface="Calibri" panose="020F0502020204030204" pitchFamily="34" charset="0"/>
              </a:rPr>
              <a:t>PROJETO MULTIDISCIPLINAR </a:t>
            </a:r>
            <a:r>
              <a:rPr lang="pt-BR" b="1" dirty="0">
                <a:solidFill>
                  <a:schemeClr val="bg1"/>
                </a:solidFill>
                <a:latin typeface="Times New Roman" panose="02020603050405020304" pitchFamily="18" charset="0"/>
                <a:ea typeface="Calibri" panose="020F0502020204030204" pitchFamily="34" charset="0"/>
              </a:rPr>
              <a:t>DA CURRICULARIZAÇÃO DA EXTENSÃO</a:t>
            </a:r>
            <a:endParaRPr lang="pt-BR" dirty="0">
              <a:solidFill>
                <a:schemeClr val="bg1"/>
              </a:solidFill>
            </a:endParaRPr>
          </a:p>
        </p:txBody>
      </p:sp>
    </p:spTree>
    <p:extLst>
      <p:ext uri="{BB962C8B-B14F-4D97-AF65-F5344CB8AC3E}">
        <p14:creationId xmlns:p14="http://schemas.microsoft.com/office/powerpoint/2010/main" val="1508772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9462261" y="844423"/>
            <a:ext cx="2517140"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Matriz</a:t>
            </a:r>
            <a:r>
              <a:rPr sz="2800" b="1" spc="-15" dirty="0">
                <a:latin typeface="Calibri"/>
                <a:cs typeface="Calibri"/>
              </a:rPr>
              <a:t> </a:t>
            </a:r>
            <a:r>
              <a:rPr sz="2800" b="1" spc="-10" dirty="0">
                <a:latin typeface="Calibri"/>
                <a:cs typeface="Calibri"/>
              </a:rPr>
              <a:t>Curricular</a:t>
            </a:r>
            <a:endParaRPr sz="2800">
              <a:latin typeface="Calibri"/>
              <a:cs typeface="Calibri"/>
            </a:endParaRPr>
          </a:p>
        </p:txBody>
      </p:sp>
      <p:pic>
        <p:nvPicPr>
          <p:cNvPr id="11" name="Imagem 10">
            <a:extLst>
              <a:ext uri="{FF2B5EF4-FFF2-40B4-BE49-F238E27FC236}">
                <a16:creationId xmlns:a16="http://schemas.microsoft.com/office/drawing/2014/main" id="{3270BCEE-40EB-2084-D57E-A1DC6AFC67BE}"/>
              </a:ext>
            </a:extLst>
          </p:cNvPr>
          <p:cNvPicPr>
            <a:picLocks noChangeAspect="1"/>
          </p:cNvPicPr>
          <p:nvPr/>
        </p:nvPicPr>
        <p:blipFill>
          <a:blip r:embed="rId2"/>
          <a:stretch>
            <a:fillRect/>
          </a:stretch>
        </p:blipFill>
        <p:spPr>
          <a:xfrm>
            <a:off x="2362200" y="1308327"/>
            <a:ext cx="8561442" cy="52295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9" name="object 9"/>
          <p:cNvSpPr txBox="1"/>
          <p:nvPr/>
        </p:nvSpPr>
        <p:spPr>
          <a:xfrm>
            <a:off x="9462261" y="844423"/>
            <a:ext cx="2517140"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Matriz</a:t>
            </a:r>
            <a:r>
              <a:rPr sz="2800" b="1" spc="-15" dirty="0">
                <a:latin typeface="Calibri"/>
                <a:cs typeface="Calibri"/>
              </a:rPr>
              <a:t> </a:t>
            </a:r>
            <a:r>
              <a:rPr sz="2800" b="1" spc="-10" dirty="0">
                <a:latin typeface="Calibri"/>
                <a:cs typeface="Calibri"/>
              </a:rPr>
              <a:t>Curricular</a:t>
            </a:r>
            <a:endParaRPr sz="2800">
              <a:latin typeface="Calibri"/>
              <a:cs typeface="Calibri"/>
            </a:endParaRPr>
          </a:p>
        </p:txBody>
      </p:sp>
      <p:pic>
        <p:nvPicPr>
          <p:cNvPr id="11" name="Imagem 10">
            <a:extLst>
              <a:ext uri="{FF2B5EF4-FFF2-40B4-BE49-F238E27FC236}">
                <a16:creationId xmlns:a16="http://schemas.microsoft.com/office/drawing/2014/main" id="{D016E346-4E0D-0B44-0B57-0EA6EB7EFC1F}"/>
              </a:ext>
            </a:extLst>
          </p:cNvPr>
          <p:cNvPicPr>
            <a:picLocks noChangeAspect="1"/>
          </p:cNvPicPr>
          <p:nvPr/>
        </p:nvPicPr>
        <p:blipFill rotWithShape="1">
          <a:blip r:embed="rId2"/>
          <a:srcRect t="1113" b="48889"/>
          <a:stretch/>
        </p:blipFill>
        <p:spPr>
          <a:xfrm>
            <a:off x="2438400" y="1537092"/>
            <a:ext cx="8448377" cy="5105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dirty="0">
                <a:solidFill>
                  <a:srgbClr val="FFFFFF"/>
                </a:solidFill>
                <a:latin typeface="Arial"/>
                <a:cs typeface="Arial"/>
              </a:rPr>
              <a:t>Faculdade</a:t>
            </a:r>
            <a:r>
              <a:rPr sz="2300" spc="-60" dirty="0">
                <a:solidFill>
                  <a:srgbClr val="FFFFFF"/>
                </a:solidFill>
                <a:latin typeface="Arial"/>
                <a:cs typeface="Arial"/>
              </a:rPr>
              <a:t> </a:t>
            </a:r>
            <a:r>
              <a:rPr sz="2300" dirty="0">
                <a:solidFill>
                  <a:srgbClr val="FFFFFF"/>
                </a:solidFill>
                <a:latin typeface="Arial"/>
                <a:cs typeface="Arial"/>
              </a:rPr>
              <a:t>Cosmopolita</a:t>
            </a:r>
            <a:r>
              <a:rPr sz="2300" spc="-60" dirty="0">
                <a:solidFill>
                  <a:srgbClr val="FFFFFF"/>
                </a:solidFill>
                <a:latin typeface="Arial"/>
                <a:cs typeface="Arial"/>
              </a:rPr>
              <a:t> </a:t>
            </a:r>
            <a:r>
              <a:rPr sz="2300" dirty="0">
                <a:solidFill>
                  <a:srgbClr val="FFFFFF"/>
                </a:solidFill>
                <a:latin typeface="Arial"/>
                <a:cs typeface="Arial"/>
              </a:rPr>
              <a:t>–</a:t>
            </a:r>
            <a:r>
              <a:rPr sz="2300" spc="-15" dirty="0">
                <a:solidFill>
                  <a:srgbClr val="FFFFFF"/>
                </a:solidFill>
                <a:latin typeface="Arial"/>
                <a:cs typeface="Arial"/>
              </a:rPr>
              <a:t> </a:t>
            </a:r>
            <a:r>
              <a:rPr sz="2300" dirty="0">
                <a:solidFill>
                  <a:srgbClr val="FFFFFF"/>
                </a:solidFill>
                <a:latin typeface="Arial"/>
                <a:cs typeface="Arial"/>
              </a:rPr>
              <a:t>Curso</a:t>
            </a:r>
            <a:r>
              <a:rPr sz="2300" spc="-45" dirty="0">
                <a:solidFill>
                  <a:srgbClr val="FFFFFF"/>
                </a:solidFill>
                <a:latin typeface="Arial"/>
                <a:cs typeface="Arial"/>
              </a:rPr>
              <a:t> </a:t>
            </a:r>
            <a:r>
              <a:rPr sz="2300" dirty="0">
                <a:solidFill>
                  <a:srgbClr val="FFFFFF"/>
                </a:solidFill>
                <a:latin typeface="Arial"/>
                <a:cs typeface="Arial"/>
              </a:rPr>
              <a:t>de</a:t>
            </a:r>
            <a:r>
              <a:rPr sz="2300" spc="-30" dirty="0">
                <a:solidFill>
                  <a:srgbClr val="FFFFFF"/>
                </a:solidFill>
                <a:latin typeface="Arial"/>
                <a:cs typeface="Arial"/>
              </a:rPr>
              <a:t> </a:t>
            </a:r>
            <a:r>
              <a:rPr lang="pt-BR" sz="2300"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11597258" y="1854570"/>
            <a:ext cx="381000" cy="3844925"/>
          </a:xfrm>
          <a:prstGeom prst="rect">
            <a:avLst/>
          </a:prstGeom>
        </p:spPr>
        <p:txBody>
          <a:bodyPr vert="vert270" wrap="square" lIns="0" tIns="0" rIns="0" bIns="0" rtlCol="0">
            <a:spAutoFit/>
          </a:bodyPr>
          <a:lstStyle/>
          <a:p>
            <a:pPr marL="12700">
              <a:lnSpc>
                <a:spcPts val="2755"/>
              </a:lnSpc>
            </a:pPr>
            <a:r>
              <a:rPr sz="2800" b="1" spc="-5" dirty="0">
                <a:latin typeface="Calibri"/>
                <a:cs typeface="Calibri"/>
              </a:rPr>
              <a:t>Identificação</a:t>
            </a:r>
            <a:r>
              <a:rPr sz="2800" b="1" spc="-10" dirty="0">
                <a:latin typeface="Calibri"/>
                <a:cs typeface="Calibri"/>
              </a:rPr>
              <a:t> </a:t>
            </a:r>
            <a:r>
              <a:rPr sz="2800" b="1" spc="-5" dirty="0">
                <a:latin typeface="Calibri"/>
                <a:cs typeface="Calibri"/>
              </a:rPr>
              <a:t>Institucional</a:t>
            </a:r>
            <a:endParaRPr sz="2800">
              <a:latin typeface="Calibri"/>
              <a:cs typeface="Calibri"/>
            </a:endParaRPr>
          </a:p>
        </p:txBody>
      </p:sp>
      <p:graphicFrame>
        <p:nvGraphicFramePr>
          <p:cNvPr id="9" name="object 9"/>
          <p:cNvGraphicFramePr>
            <a:graphicFrameLocks noGrp="1"/>
          </p:cNvGraphicFramePr>
          <p:nvPr>
            <p:extLst>
              <p:ext uri="{D42A27DB-BD31-4B8C-83A1-F6EECF244321}">
                <p14:modId xmlns:p14="http://schemas.microsoft.com/office/powerpoint/2010/main" val="1717510199"/>
              </p:ext>
            </p:extLst>
          </p:nvPr>
        </p:nvGraphicFramePr>
        <p:xfrm>
          <a:off x="2276348" y="1049527"/>
          <a:ext cx="8353424" cy="5544647"/>
        </p:xfrm>
        <a:graphic>
          <a:graphicData uri="http://schemas.openxmlformats.org/drawingml/2006/table">
            <a:tbl>
              <a:tblPr firstRow="1" bandRow="1">
                <a:tableStyleId>{2D5ABB26-0587-4C30-8999-92F81FD0307C}</a:tableStyleId>
              </a:tblPr>
              <a:tblGrid>
                <a:gridCol w="3059430">
                  <a:extLst>
                    <a:ext uri="{9D8B030D-6E8A-4147-A177-3AD203B41FA5}">
                      <a16:colId xmlns:a16="http://schemas.microsoft.com/office/drawing/2014/main" val="20000"/>
                    </a:ext>
                  </a:extLst>
                </a:gridCol>
                <a:gridCol w="2587624">
                  <a:extLst>
                    <a:ext uri="{9D8B030D-6E8A-4147-A177-3AD203B41FA5}">
                      <a16:colId xmlns:a16="http://schemas.microsoft.com/office/drawing/2014/main" val="20001"/>
                    </a:ext>
                  </a:extLst>
                </a:gridCol>
                <a:gridCol w="2706370">
                  <a:extLst>
                    <a:ext uri="{9D8B030D-6E8A-4147-A177-3AD203B41FA5}">
                      <a16:colId xmlns:a16="http://schemas.microsoft.com/office/drawing/2014/main" val="20002"/>
                    </a:ext>
                  </a:extLst>
                </a:gridCol>
              </a:tblGrid>
              <a:tr h="289179">
                <a:tc gridSpan="3">
                  <a:txBody>
                    <a:bodyPr/>
                    <a:lstStyle/>
                    <a:p>
                      <a:pPr algn="ctr">
                        <a:lnSpc>
                          <a:spcPts val="1375"/>
                        </a:lnSpc>
                        <a:spcBef>
                          <a:spcPts val="800"/>
                        </a:spcBef>
                      </a:pPr>
                      <a:r>
                        <a:rPr sz="1200" b="1" spc="-5" dirty="0">
                          <a:latin typeface="Times New Roman"/>
                          <a:cs typeface="Times New Roman"/>
                        </a:rPr>
                        <a:t>DADOS DE</a:t>
                      </a:r>
                      <a:r>
                        <a:rPr sz="1200" b="1" spc="-10" dirty="0">
                          <a:latin typeface="Times New Roman"/>
                          <a:cs typeface="Times New Roman"/>
                        </a:rPr>
                        <a:t> </a:t>
                      </a:r>
                      <a:r>
                        <a:rPr sz="1200" b="1" spc="-5" dirty="0">
                          <a:latin typeface="Times New Roman"/>
                          <a:cs typeface="Times New Roman"/>
                        </a:rPr>
                        <a:t>IDENTIFICAÇÃO</a:t>
                      </a:r>
                      <a:r>
                        <a:rPr sz="1200" b="1" dirty="0">
                          <a:latin typeface="Times New Roman"/>
                          <a:cs typeface="Times New Roman"/>
                        </a:rPr>
                        <a:t> </a:t>
                      </a:r>
                      <a:r>
                        <a:rPr sz="1200" b="1" spc="-5" dirty="0">
                          <a:latin typeface="Times New Roman"/>
                          <a:cs typeface="Times New Roman"/>
                        </a:rPr>
                        <a:t>INSTITUCIONAL</a:t>
                      </a:r>
                      <a:endParaRPr sz="1200">
                        <a:latin typeface="Times New Roman"/>
                        <a:cs typeface="Times New Roman"/>
                      </a:endParaRPr>
                    </a:p>
                  </a:txBody>
                  <a:tcPr marL="0" marR="0" marT="10160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solidFill>
                      <a:srgbClr val="B4C5E7"/>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89178">
                <a:tc>
                  <a:txBody>
                    <a:bodyPr/>
                    <a:lstStyle/>
                    <a:p>
                      <a:pPr marL="68580">
                        <a:lnSpc>
                          <a:spcPct val="100000"/>
                        </a:lnSpc>
                        <a:spcBef>
                          <a:spcPts val="420"/>
                        </a:spcBef>
                      </a:pPr>
                      <a:r>
                        <a:rPr sz="1200" b="1" spc="-5" dirty="0">
                          <a:latin typeface="Times New Roman"/>
                          <a:cs typeface="Times New Roman"/>
                        </a:rPr>
                        <a:t>Mantenedora</a:t>
                      </a:r>
                      <a:endParaRPr sz="1200">
                        <a:latin typeface="Times New Roman"/>
                        <a:cs typeface="Times New Roman"/>
                      </a:endParaRPr>
                    </a:p>
                  </a:txBody>
                  <a:tcPr marL="0" marR="0" marT="5334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0"/>
                        </a:spcBef>
                      </a:pPr>
                      <a:r>
                        <a:rPr sz="1200" b="1" spc="-5" dirty="0">
                          <a:latin typeface="Times New Roman"/>
                          <a:cs typeface="Times New Roman"/>
                        </a:rPr>
                        <a:t>Faculdades</a:t>
                      </a:r>
                      <a:r>
                        <a:rPr sz="1200" b="1" spc="5" dirty="0">
                          <a:latin typeface="Times New Roman"/>
                          <a:cs typeface="Times New Roman"/>
                        </a:rPr>
                        <a:t> </a:t>
                      </a:r>
                      <a:r>
                        <a:rPr sz="1200" b="1" spc="-5" dirty="0">
                          <a:latin typeface="Times New Roman"/>
                          <a:cs typeface="Times New Roman"/>
                        </a:rPr>
                        <a:t>Brasil</a:t>
                      </a:r>
                      <a:r>
                        <a:rPr sz="1200" b="1" spc="25" dirty="0">
                          <a:latin typeface="Times New Roman"/>
                          <a:cs typeface="Times New Roman"/>
                        </a:rPr>
                        <a:t> </a:t>
                      </a:r>
                      <a:r>
                        <a:rPr sz="1200" b="1" spc="-5" dirty="0">
                          <a:latin typeface="Times New Roman"/>
                          <a:cs typeface="Times New Roman"/>
                        </a:rPr>
                        <a:t>Inteligente</a:t>
                      </a:r>
                      <a:r>
                        <a:rPr sz="1200" b="1" spc="10" dirty="0">
                          <a:latin typeface="Times New Roman"/>
                          <a:cs typeface="Times New Roman"/>
                        </a:rPr>
                        <a:t> </a:t>
                      </a:r>
                      <a:r>
                        <a:rPr sz="1200" b="1" spc="-5" dirty="0">
                          <a:latin typeface="Times New Roman"/>
                          <a:cs typeface="Times New Roman"/>
                        </a:rPr>
                        <a:t>S/S</a:t>
                      </a:r>
                      <a:r>
                        <a:rPr sz="1200" b="1" spc="-15" dirty="0">
                          <a:latin typeface="Times New Roman"/>
                          <a:cs typeface="Times New Roman"/>
                        </a:rPr>
                        <a:t> </a:t>
                      </a:r>
                      <a:r>
                        <a:rPr sz="1200" b="1" spc="-30" dirty="0">
                          <a:latin typeface="Times New Roman"/>
                          <a:cs typeface="Times New Roman"/>
                        </a:rPr>
                        <a:t>LTDA</a:t>
                      </a:r>
                      <a:endParaRPr sz="1200" dirty="0">
                        <a:latin typeface="Times New Roman"/>
                        <a:cs typeface="Times New Roman"/>
                      </a:endParaRPr>
                    </a:p>
                  </a:txBody>
                  <a:tcPr marL="0" marR="0" marT="5334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289178">
                <a:tc>
                  <a:txBody>
                    <a:bodyPr/>
                    <a:lstStyle/>
                    <a:p>
                      <a:pPr marL="68580">
                        <a:lnSpc>
                          <a:spcPct val="100000"/>
                        </a:lnSpc>
                        <a:spcBef>
                          <a:spcPts val="425"/>
                        </a:spcBef>
                      </a:pPr>
                      <a:r>
                        <a:rPr sz="1200" b="1" spc="-10" dirty="0">
                          <a:latin typeface="Times New Roman"/>
                          <a:cs typeface="Times New Roman"/>
                        </a:rPr>
                        <a:t>CNPJ</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sz="1200" b="1" spc="-5" dirty="0">
                          <a:latin typeface="Times New Roman"/>
                          <a:cs typeface="Times New Roman"/>
                        </a:rPr>
                        <a:t>17.558.597/0001-97</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289179">
                <a:tc>
                  <a:txBody>
                    <a:bodyPr/>
                    <a:lstStyle/>
                    <a:p>
                      <a:pPr marL="68580">
                        <a:lnSpc>
                          <a:spcPct val="100000"/>
                        </a:lnSpc>
                        <a:spcBef>
                          <a:spcPts val="425"/>
                        </a:spcBef>
                      </a:pPr>
                      <a:r>
                        <a:rPr sz="1200" b="1" spc="-5" dirty="0">
                          <a:latin typeface="Times New Roman"/>
                          <a:cs typeface="Times New Roman"/>
                        </a:rPr>
                        <a:t>Mantida</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sz="1200" b="1" spc="-5" dirty="0">
                          <a:latin typeface="Times New Roman"/>
                          <a:cs typeface="Times New Roman"/>
                        </a:rPr>
                        <a:t>Faculdade</a:t>
                      </a:r>
                      <a:r>
                        <a:rPr sz="1200" b="1" spc="-10" dirty="0">
                          <a:latin typeface="Times New Roman"/>
                          <a:cs typeface="Times New Roman"/>
                        </a:rPr>
                        <a:t> </a:t>
                      </a:r>
                      <a:r>
                        <a:rPr sz="1200" b="1" spc="-5" dirty="0">
                          <a:latin typeface="Times New Roman"/>
                          <a:cs typeface="Times New Roman"/>
                        </a:rPr>
                        <a:t>Cosmopolita</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r h="289178">
                <a:tc>
                  <a:txBody>
                    <a:bodyPr/>
                    <a:lstStyle/>
                    <a:p>
                      <a:pPr marL="68580">
                        <a:lnSpc>
                          <a:spcPct val="100000"/>
                        </a:lnSpc>
                        <a:spcBef>
                          <a:spcPts val="425"/>
                        </a:spcBef>
                      </a:pPr>
                      <a:r>
                        <a:rPr sz="1200" b="1" spc="-5" dirty="0">
                          <a:latin typeface="Times New Roman"/>
                          <a:cs typeface="Times New Roman"/>
                        </a:rPr>
                        <a:t>Criação</a:t>
                      </a:r>
                      <a:r>
                        <a:rPr sz="1200" b="1" spc="5" dirty="0">
                          <a:latin typeface="Times New Roman"/>
                          <a:cs typeface="Times New Roman"/>
                        </a:rPr>
                        <a:t> </a:t>
                      </a:r>
                      <a:r>
                        <a:rPr sz="1200" b="1" spc="-5" dirty="0">
                          <a:latin typeface="Times New Roman"/>
                          <a:cs typeface="Times New Roman"/>
                        </a:rPr>
                        <a:t>da</a:t>
                      </a:r>
                      <a:r>
                        <a:rPr sz="1200" b="1" spc="-25" dirty="0">
                          <a:latin typeface="Times New Roman"/>
                          <a:cs typeface="Times New Roman"/>
                        </a:rPr>
                        <a:t> </a:t>
                      </a:r>
                      <a:r>
                        <a:rPr sz="1200" b="1" spc="-5" dirty="0">
                          <a:latin typeface="Times New Roman"/>
                          <a:cs typeface="Times New Roman"/>
                        </a:rPr>
                        <a:t>Faculdade</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sz="1200" b="1" spc="-5" dirty="0">
                          <a:latin typeface="Times New Roman"/>
                          <a:cs typeface="Times New Roman"/>
                        </a:rPr>
                        <a:t>Portaria</a:t>
                      </a:r>
                      <a:r>
                        <a:rPr sz="1200" b="1" spc="40" dirty="0">
                          <a:latin typeface="Times New Roman"/>
                          <a:cs typeface="Times New Roman"/>
                        </a:rPr>
                        <a:t> </a:t>
                      </a:r>
                      <a:r>
                        <a:rPr sz="1200" b="1" spc="-5" dirty="0">
                          <a:latin typeface="Times New Roman"/>
                          <a:cs typeface="Times New Roman"/>
                        </a:rPr>
                        <a:t>port.</a:t>
                      </a:r>
                      <a:r>
                        <a:rPr sz="1200" b="1" spc="20" dirty="0">
                          <a:latin typeface="Times New Roman"/>
                          <a:cs typeface="Times New Roman"/>
                        </a:rPr>
                        <a:t> </a:t>
                      </a:r>
                      <a:r>
                        <a:rPr sz="1200" b="1" dirty="0">
                          <a:latin typeface="Times New Roman"/>
                          <a:cs typeface="Times New Roman"/>
                        </a:rPr>
                        <a:t>1.073</a:t>
                      </a:r>
                      <a:r>
                        <a:rPr sz="1200" b="1" spc="5" dirty="0">
                          <a:latin typeface="Times New Roman"/>
                          <a:cs typeface="Times New Roman"/>
                        </a:rPr>
                        <a:t> </a:t>
                      </a:r>
                      <a:r>
                        <a:rPr sz="1200" b="1" spc="-5" dirty="0">
                          <a:latin typeface="Times New Roman"/>
                          <a:cs typeface="Times New Roman"/>
                        </a:rPr>
                        <a:t>de</a:t>
                      </a:r>
                      <a:r>
                        <a:rPr sz="1200" b="1" dirty="0">
                          <a:latin typeface="Times New Roman"/>
                          <a:cs typeface="Times New Roman"/>
                        </a:rPr>
                        <a:t> </a:t>
                      </a:r>
                      <a:r>
                        <a:rPr sz="1200" b="1" spc="-10" dirty="0">
                          <a:latin typeface="Times New Roman"/>
                          <a:cs typeface="Times New Roman"/>
                        </a:rPr>
                        <a:t>25/11/2015/</a:t>
                      </a:r>
                      <a:r>
                        <a:rPr sz="1200" b="1" spc="10" dirty="0">
                          <a:latin typeface="Times New Roman"/>
                          <a:cs typeface="Times New Roman"/>
                        </a:rPr>
                        <a:t> </a:t>
                      </a:r>
                      <a:r>
                        <a:rPr sz="1200" b="1" spc="-10" dirty="0">
                          <a:latin typeface="Times New Roman"/>
                          <a:cs typeface="Times New Roman"/>
                        </a:rPr>
                        <a:t>Credenciamento</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r h="596011">
                <a:tc>
                  <a:txBody>
                    <a:bodyPr/>
                    <a:lstStyle/>
                    <a:p>
                      <a:pPr marL="68580">
                        <a:lnSpc>
                          <a:spcPct val="100000"/>
                        </a:lnSpc>
                        <a:spcBef>
                          <a:spcPts val="425"/>
                        </a:spcBef>
                      </a:pPr>
                      <a:r>
                        <a:rPr sz="1200" b="1" spc="-10" dirty="0">
                          <a:latin typeface="Times New Roman"/>
                          <a:cs typeface="Times New Roman"/>
                        </a:rPr>
                        <a:t>Endereço </a:t>
                      </a:r>
                      <a:r>
                        <a:rPr sz="1200" b="1" spc="-5" dirty="0">
                          <a:latin typeface="Times New Roman"/>
                          <a:cs typeface="Times New Roman"/>
                        </a:rPr>
                        <a:t>sede</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sz="1200" b="1" spc="-55" dirty="0">
                          <a:latin typeface="Times New Roman"/>
                          <a:cs typeface="Times New Roman"/>
                        </a:rPr>
                        <a:t>Av.</a:t>
                      </a:r>
                      <a:r>
                        <a:rPr sz="1200" b="1" spc="-35" dirty="0">
                          <a:latin typeface="Times New Roman"/>
                          <a:cs typeface="Times New Roman"/>
                        </a:rPr>
                        <a:t> </a:t>
                      </a:r>
                      <a:r>
                        <a:rPr sz="1200" b="1" spc="-20" dirty="0">
                          <a:latin typeface="Times New Roman"/>
                          <a:cs typeface="Times New Roman"/>
                        </a:rPr>
                        <a:t>Tavares</a:t>
                      </a:r>
                      <a:r>
                        <a:rPr sz="1200" b="1" spc="15" dirty="0">
                          <a:latin typeface="Times New Roman"/>
                          <a:cs typeface="Times New Roman"/>
                        </a:rPr>
                        <a:t> </a:t>
                      </a:r>
                      <a:r>
                        <a:rPr sz="1200" b="1" spc="-5" dirty="0">
                          <a:latin typeface="Times New Roman"/>
                          <a:cs typeface="Times New Roman"/>
                        </a:rPr>
                        <a:t>Bastos, </a:t>
                      </a:r>
                      <a:r>
                        <a:rPr sz="1200" b="1" dirty="0">
                          <a:latin typeface="Times New Roman"/>
                          <a:cs typeface="Times New Roman"/>
                        </a:rPr>
                        <a:t>1313,</a:t>
                      </a:r>
                      <a:r>
                        <a:rPr sz="1200" b="1" spc="5" dirty="0">
                          <a:latin typeface="Times New Roman"/>
                          <a:cs typeface="Times New Roman"/>
                        </a:rPr>
                        <a:t> </a:t>
                      </a:r>
                      <a:r>
                        <a:rPr sz="1200" b="1" spc="-10" dirty="0">
                          <a:latin typeface="Times New Roman"/>
                          <a:cs typeface="Times New Roman"/>
                        </a:rPr>
                        <a:t>Bairro</a:t>
                      </a:r>
                      <a:r>
                        <a:rPr sz="1200" b="1" spc="30" dirty="0">
                          <a:latin typeface="Times New Roman"/>
                          <a:cs typeface="Times New Roman"/>
                        </a:rPr>
                        <a:t> </a:t>
                      </a:r>
                      <a:r>
                        <a:rPr sz="1200" b="1" spc="-5" dirty="0">
                          <a:latin typeface="Times New Roman"/>
                          <a:cs typeface="Times New Roman"/>
                        </a:rPr>
                        <a:t>Marambaia,</a:t>
                      </a:r>
                      <a:r>
                        <a:rPr sz="1200" b="1" spc="30" dirty="0">
                          <a:latin typeface="Times New Roman"/>
                          <a:cs typeface="Times New Roman"/>
                        </a:rPr>
                        <a:t> </a:t>
                      </a:r>
                      <a:r>
                        <a:rPr sz="1200" b="1" dirty="0">
                          <a:latin typeface="Times New Roman"/>
                          <a:cs typeface="Times New Roman"/>
                        </a:rPr>
                        <a:t>CEP</a:t>
                      </a:r>
                      <a:r>
                        <a:rPr sz="1200" b="1" spc="-65" dirty="0">
                          <a:latin typeface="Times New Roman"/>
                          <a:cs typeface="Times New Roman"/>
                        </a:rPr>
                        <a:t> </a:t>
                      </a:r>
                      <a:r>
                        <a:rPr sz="1200" b="1" spc="-5" dirty="0">
                          <a:latin typeface="Times New Roman"/>
                          <a:cs typeface="Times New Roman"/>
                        </a:rPr>
                        <a:t>66.615-005,</a:t>
                      </a:r>
                      <a:r>
                        <a:rPr sz="1200" b="1" spc="20" dirty="0">
                          <a:latin typeface="Times New Roman"/>
                          <a:cs typeface="Times New Roman"/>
                        </a:rPr>
                        <a:t> </a:t>
                      </a:r>
                      <a:r>
                        <a:rPr sz="1200" b="1" spc="-5" dirty="0">
                          <a:latin typeface="Times New Roman"/>
                          <a:cs typeface="Times New Roman"/>
                        </a:rPr>
                        <a:t>Belém,</a:t>
                      </a:r>
                      <a:r>
                        <a:rPr sz="1200" b="1" spc="30" dirty="0">
                          <a:latin typeface="Times New Roman"/>
                          <a:cs typeface="Times New Roman"/>
                        </a:rPr>
                        <a:t> </a:t>
                      </a:r>
                      <a:r>
                        <a:rPr sz="1200" b="1" spc="-105" dirty="0">
                          <a:latin typeface="Times New Roman"/>
                          <a:cs typeface="Times New Roman"/>
                        </a:rPr>
                        <a:t>PA</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05"/>
                  </a:ext>
                </a:extLst>
              </a:tr>
              <a:tr h="289178">
                <a:tc>
                  <a:txBody>
                    <a:bodyPr/>
                    <a:lstStyle/>
                    <a:p>
                      <a:pPr marL="68580">
                        <a:lnSpc>
                          <a:spcPct val="100000"/>
                        </a:lnSpc>
                        <a:spcBef>
                          <a:spcPts val="425"/>
                        </a:spcBef>
                      </a:pPr>
                      <a:r>
                        <a:rPr sz="1200" b="1" spc="-10" dirty="0">
                          <a:latin typeface="Times New Roman"/>
                          <a:cs typeface="Times New Roman"/>
                        </a:rPr>
                        <a:t>Tipo</a:t>
                      </a:r>
                      <a:r>
                        <a:rPr sz="1200" b="1" spc="-35" dirty="0">
                          <a:latin typeface="Times New Roman"/>
                          <a:cs typeface="Times New Roman"/>
                        </a:rPr>
                        <a:t> </a:t>
                      </a:r>
                      <a:r>
                        <a:rPr sz="1200" b="1" dirty="0">
                          <a:latin typeface="Times New Roman"/>
                          <a:cs typeface="Times New Roman"/>
                        </a:rPr>
                        <a:t>de</a:t>
                      </a:r>
                      <a:r>
                        <a:rPr sz="1200" b="1" spc="-25" dirty="0">
                          <a:latin typeface="Times New Roman"/>
                          <a:cs typeface="Times New Roman"/>
                        </a:rPr>
                        <a:t> </a:t>
                      </a:r>
                      <a:r>
                        <a:rPr sz="1200" b="1" spc="-10" dirty="0">
                          <a:latin typeface="Times New Roman"/>
                          <a:cs typeface="Times New Roman"/>
                        </a:rPr>
                        <a:t>Processo</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sz="1200" b="1" spc="-5" dirty="0">
                          <a:latin typeface="Times New Roman"/>
                          <a:cs typeface="Times New Roman"/>
                        </a:rPr>
                        <a:t>Reconhecimento</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06"/>
                  </a:ext>
                </a:extLst>
              </a:tr>
              <a:tr h="289179">
                <a:tc>
                  <a:txBody>
                    <a:bodyPr/>
                    <a:lstStyle/>
                    <a:p>
                      <a:pPr marL="68580">
                        <a:lnSpc>
                          <a:spcPct val="100000"/>
                        </a:lnSpc>
                        <a:spcBef>
                          <a:spcPts val="425"/>
                        </a:spcBef>
                      </a:pPr>
                      <a:r>
                        <a:rPr sz="1200" b="1" dirty="0">
                          <a:latin typeface="Times New Roman"/>
                          <a:cs typeface="Times New Roman"/>
                        </a:rPr>
                        <a:t>Curso</a:t>
                      </a:r>
                      <a:r>
                        <a:rPr sz="1200" b="1" spc="-40" dirty="0">
                          <a:latin typeface="Times New Roman"/>
                          <a:cs typeface="Times New Roman"/>
                        </a:rPr>
                        <a:t> </a:t>
                      </a:r>
                      <a:r>
                        <a:rPr sz="1200" b="1" spc="-5" dirty="0">
                          <a:latin typeface="Times New Roman"/>
                          <a:cs typeface="Times New Roman"/>
                        </a:rPr>
                        <a:t>objeto</a:t>
                      </a:r>
                      <a:r>
                        <a:rPr sz="1200" b="1" spc="-10" dirty="0">
                          <a:latin typeface="Times New Roman"/>
                          <a:cs typeface="Times New Roman"/>
                        </a:rPr>
                        <a:t> </a:t>
                      </a:r>
                      <a:r>
                        <a:rPr sz="1200" b="1" dirty="0">
                          <a:latin typeface="Times New Roman"/>
                          <a:cs typeface="Times New Roman"/>
                        </a:rPr>
                        <a:t>de</a:t>
                      </a:r>
                      <a:r>
                        <a:rPr sz="1200" b="1" spc="-20" dirty="0">
                          <a:latin typeface="Times New Roman"/>
                          <a:cs typeface="Times New Roman"/>
                        </a:rPr>
                        <a:t> </a:t>
                      </a:r>
                      <a:r>
                        <a:rPr sz="1200" b="1" dirty="0">
                          <a:latin typeface="Times New Roman"/>
                          <a:cs typeface="Times New Roman"/>
                        </a:rPr>
                        <a:t>avaliação</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lang="pt-BR" sz="1200" b="1" spc="-5" dirty="0">
                          <a:latin typeface="Times New Roman"/>
                          <a:cs typeface="Times New Roman"/>
                        </a:rPr>
                        <a:t>Direito</a:t>
                      </a:r>
                      <a:endParaRPr sz="1200" dirty="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07"/>
                  </a:ext>
                </a:extLst>
              </a:tr>
              <a:tr h="289178">
                <a:tc>
                  <a:txBody>
                    <a:bodyPr/>
                    <a:lstStyle/>
                    <a:p>
                      <a:pPr marL="68580">
                        <a:lnSpc>
                          <a:spcPct val="100000"/>
                        </a:lnSpc>
                        <a:spcBef>
                          <a:spcPts val="425"/>
                        </a:spcBef>
                      </a:pPr>
                      <a:r>
                        <a:rPr sz="1200" b="1" spc="-5" dirty="0">
                          <a:latin typeface="Times New Roman"/>
                          <a:cs typeface="Times New Roman"/>
                        </a:rPr>
                        <a:t>Habilitação</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sz="1200" b="1" spc="-5" dirty="0">
                          <a:latin typeface="Times New Roman"/>
                          <a:cs typeface="Times New Roman"/>
                        </a:rPr>
                        <a:t>Bacharelado</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08"/>
                  </a:ext>
                </a:extLst>
              </a:tr>
              <a:tr h="289179">
                <a:tc>
                  <a:txBody>
                    <a:bodyPr/>
                    <a:lstStyle/>
                    <a:p>
                      <a:pPr marL="68580">
                        <a:lnSpc>
                          <a:spcPct val="100000"/>
                        </a:lnSpc>
                        <a:spcBef>
                          <a:spcPts val="425"/>
                        </a:spcBef>
                      </a:pPr>
                      <a:r>
                        <a:rPr sz="1200" b="1" spc="-5" dirty="0">
                          <a:latin typeface="Times New Roman"/>
                          <a:cs typeface="Times New Roman"/>
                        </a:rPr>
                        <a:t>Modalidade</a:t>
                      </a:r>
                      <a:r>
                        <a:rPr sz="1200" b="1" spc="-25" dirty="0">
                          <a:latin typeface="Times New Roman"/>
                          <a:cs typeface="Times New Roman"/>
                        </a:rPr>
                        <a:t> </a:t>
                      </a:r>
                      <a:r>
                        <a:rPr sz="1200" b="1" spc="-5" dirty="0">
                          <a:latin typeface="Times New Roman"/>
                          <a:cs typeface="Times New Roman"/>
                        </a:rPr>
                        <a:t>de</a:t>
                      </a:r>
                      <a:r>
                        <a:rPr sz="1200" b="1" spc="-10" dirty="0">
                          <a:latin typeface="Times New Roman"/>
                          <a:cs typeface="Times New Roman"/>
                        </a:rPr>
                        <a:t> </a:t>
                      </a:r>
                      <a:r>
                        <a:rPr sz="1200" b="1" spc="-5" dirty="0">
                          <a:latin typeface="Times New Roman"/>
                          <a:cs typeface="Times New Roman"/>
                        </a:rPr>
                        <a:t>oferta</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sz="1200" b="1" spc="-10" dirty="0">
                          <a:latin typeface="Times New Roman"/>
                          <a:cs typeface="Times New Roman"/>
                        </a:rPr>
                        <a:t>Presencial</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09"/>
                  </a:ext>
                </a:extLst>
              </a:tr>
              <a:tr h="289179">
                <a:tc>
                  <a:txBody>
                    <a:bodyPr/>
                    <a:lstStyle/>
                    <a:p>
                      <a:pPr marL="68580">
                        <a:lnSpc>
                          <a:spcPct val="100000"/>
                        </a:lnSpc>
                        <a:spcBef>
                          <a:spcPts val="425"/>
                        </a:spcBef>
                      </a:pPr>
                      <a:r>
                        <a:rPr sz="1200" b="1" spc="-10" dirty="0">
                          <a:latin typeface="Times New Roman"/>
                          <a:cs typeface="Times New Roman"/>
                        </a:rPr>
                        <a:t>Número</a:t>
                      </a:r>
                      <a:r>
                        <a:rPr sz="1200" b="1" spc="10" dirty="0">
                          <a:latin typeface="Times New Roman"/>
                          <a:cs typeface="Times New Roman"/>
                        </a:rPr>
                        <a:t> </a:t>
                      </a:r>
                      <a:r>
                        <a:rPr sz="1200" b="1" spc="-5" dirty="0">
                          <a:latin typeface="Times New Roman"/>
                          <a:cs typeface="Times New Roman"/>
                        </a:rPr>
                        <a:t>de</a:t>
                      </a:r>
                      <a:r>
                        <a:rPr sz="1200" b="1" spc="-15" dirty="0">
                          <a:latin typeface="Times New Roman"/>
                          <a:cs typeface="Times New Roman"/>
                        </a:rPr>
                        <a:t> </a:t>
                      </a:r>
                      <a:r>
                        <a:rPr sz="1200" b="1" spc="-5" dirty="0">
                          <a:latin typeface="Times New Roman"/>
                          <a:cs typeface="Times New Roman"/>
                        </a:rPr>
                        <a:t>vagas/turno</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lang="pt-BR" sz="1200" b="1" dirty="0">
                          <a:latin typeface="Times New Roman"/>
                          <a:cs typeface="Times New Roman"/>
                        </a:rPr>
                        <a:t>100 anuais</a:t>
                      </a:r>
                      <a:endParaRPr sz="1200" dirty="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10"/>
                  </a:ext>
                </a:extLst>
              </a:tr>
              <a:tr h="289178">
                <a:tc>
                  <a:txBody>
                    <a:bodyPr/>
                    <a:lstStyle/>
                    <a:p>
                      <a:pPr marL="68580">
                        <a:lnSpc>
                          <a:spcPct val="100000"/>
                        </a:lnSpc>
                        <a:spcBef>
                          <a:spcPts val="425"/>
                        </a:spcBef>
                      </a:pPr>
                      <a:r>
                        <a:rPr sz="1200" b="1" spc="-5" dirty="0">
                          <a:latin typeface="Times New Roman"/>
                          <a:cs typeface="Times New Roman"/>
                        </a:rPr>
                        <a:t>Último</a:t>
                      </a:r>
                      <a:r>
                        <a:rPr sz="1200" b="1" spc="10" dirty="0">
                          <a:latin typeface="Times New Roman"/>
                          <a:cs typeface="Times New Roman"/>
                        </a:rPr>
                        <a:t> </a:t>
                      </a:r>
                      <a:r>
                        <a:rPr sz="1200" b="1" dirty="0">
                          <a:latin typeface="Times New Roman"/>
                          <a:cs typeface="Times New Roman"/>
                        </a:rPr>
                        <a:t>ato</a:t>
                      </a:r>
                      <a:r>
                        <a:rPr sz="1200" b="1" spc="-5" dirty="0">
                          <a:latin typeface="Times New Roman"/>
                          <a:cs typeface="Times New Roman"/>
                        </a:rPr>
                        <a:t> autorizativo</a:t>
                      </a:r>
                      <a:r>
                        <a:rPr sz="1200" b="1" spc="15" dirty="0">
                          <a:latin typeface="Times New Roman"/>
                          <a:cs typeface="Times New Roman"/>
                        </a:rPr>
                        <a:t> </a:t>
                      </a:r>
                      <a:r>
                        <a:rPr sz="1200" b="1" spc="-5" dirty="0">
                          <a:latin typeface="Times New Roman"/>
                          <a:cs typeface="Times New Roman"/>
                        </a:rPr>
                        <a:t>do</a:t>
                      </a:r>
                      <a:r>
                        <a:rPr sz="1200" b="1" spc="-15" dirty="0">
                          <a:latin typeface="Times New Roman"/>
                          <a:cs typeface="Times New Roman"/>
                        </a:rPr>
                        <a:t> </a:t>
                      </a:r>
                      <a:r>
                        <a:rPr sz="1200" b="1" spc="-5" dirty="0">
                          <a:latin typeface="Times New Roman"/>
                          <a:cs typeface="Times New Roman"/>
                        </a:rPr>
                        <a:t>curso</a:t>
                      </a:r>
                      <a:endParaRPr sz="1200">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sz="1200" b="1" dirty="0">
                          <a:solidFill>
                            <a:schemeClr val="tx1"/>
                          </a:solidFill>
                          <a:latin typeface="Arial"/>
                          <a:cs typeface="Arial"/>
                        </a:rPr>
                        <a:t>1</a:t>
                      </a:r>
                      <a:r>
                        <a:rPr lang="pt-BR" sz="1200" b="1" dirty="0">
                          <a:solidFill>
                            <a:schemeClr val="tx1"/>
                          </a:solidFill>
                          <a:latin typeface="Arial"/>
                          <a:cs typeface="Arial"/>
                        </a:rPr>
                        <a:t>28</a:t>
                      </a:r>
                      <a:r>
                        <a:rPr sz="1200" b="1" dirty="0">
                          <a:solidFill>
                            <a:schemeClr val="tx1"/>
                          </a:solidFill>
                          <a:latin typeface="Arial"/>
                          <a:cs typeface="Arial"/>
                        </a:rPr>
                        <a:t>,</a:t>
                      </a:r>
                      <a:r>
                        <a:rPr sz="1200" b="1" spc="-70" dirty="0">
                          <a:solidFill>
                            <a:schemeClr val="tx1"/>
                          </a:solidFill>
                          <a:latin typeface="Arial"/>
                          <a:cs typeface="Arial"/>
                        </a:rPr>
                        <a:t> </a:t>
                      </a:r>
                      <a:r>
                        <a:rPr sz="1200" b="1" spc="-5" dirty="0">
                          <a:solidFill>
                            <a:schemeClr val="tx1"/>
                          </a:solidFill>
                          <a:latin typeface="Arial"/>
                          <a:cs typeface="Arial"/>
                        </a:rPr>
                        <a:t>d</a:t>
                      </a:r>
                      <a:r>
                        <a:rPr sz="1200" b="1" dirty="0">
                          <a:solidFill>
                            <a:schemeClr val="tx1"/>
                          </a:solidFill>
                          <a:latin typeface="Arial"/>
                          <a:cs typeface="Arial"/>
                        </a:rPr>
                        <a:t>e</a:t>
                      </a:r>
                      <a:r>
                        <a:rPr sz="1200" b="1" spc="-55" dirty="0">
                          <a:solidFill>
                            <a:schemeClr val="tx1"/>
                          </a:solidFill>
                          <a:latin typeface="Arial"/>
                          <a:cs typeface="Arial"/>
                        </a:rPr>
                        <a:t> </a:t>
                      </a:r>
                      <a:r>
                        <a:rPr lang="pt-BR" sz="1200" b="1" spc="-55" dirty="0">
                          <a:solidFill>
                            <a:schemeClr val="tx1"/>
                          </a:solidFill>
                          <a:latin typeface="Arial"/>
                          <a:cs typeface="Arial"/>
                        </a:rPr>
                        <a:t>11</a:t>
                      </a:r>
                      <a:r>
                        <a:rPr sz="1200" b="1" dirty="0">
                          <a:solidFill>
                            <a:schemeClr val="tx1"/>
                          </a:solidFill>
                          <a:latin typeface="Arial"/>
                          <a:cs typeface="Arial"/>
                        </a:rPr>
                        <a:t>/</a:t>
                      </a:r>
                      <a:r>
                        <a:rPr lang="pt-BR" sz="1200" b="1" dirty="0">
                          <a:solidFill>
                            <a:schemeClr val="tx1"/>
                          </a:solidFill>
                          <a:latin typeface="Arial"/>
                          <a:cs typeface="Arial"/>
                        </a:rPr>
                        <a:t>06</a:t>
                      </a:r>
                      <a:r>
                        <a:rPr sz="1200" b="1" dirty="0">
                          <a:solidFill>
                            <a:schemeClr val="tx1"/>
                          </a:solidFill>
                          <a:latin typeface="Arial"/>
                          <a:cs typeface="Arial"/>
                        </a:rPr>
                        <a:t>/201</a:t>
                      </a:r>
                      <a:r>
                        <a:rPr lang="pt-BR" sz="1200" b="1" spc="5" dirty="0">
                          <a:solidFill>
                            <a:schemeClr val="tx1"/>
                          </a:solidFill>
                          <a:latin typeface="Arial"/>
                          <a:cs typeface="Arial"/>
                        </a:rPr>
                        <a:t>9</a:t>
                      </a:r>
                      <a:r>
                        <a:rPr sz="1200" b="1" dirty="0">
                          <a:solidFill>
                            <a:schemeClr val="tx1"/>
                          </a:solidFill>
                          <a:latin typeface="Arial"/>
                          <a:cs typeface="Arial"/>
                        </a:rPr>
                        <a:t>,</a:t>
                      </a:r>
                      <a:r>
                        <a:rPr sz="1200" b="1" spc="-80" dirty="0">
                          <a:solidFill>
                            <a:schemeClr val="tx1"/>
                          </a:solidFill>
                          <a:latin typeface="Arial"/>
                          <a:cs typeface="Arial"/>
                        </a:rPr>
                        <a:t> </a:t>
                      </a:r>
                      <a:r>
                        <a:rPr sz="1200" b="1" dirty="0">
                          <a:solidFill>
                            <a:schemeClr val="tx1"/>
                          </a:solidFill>
                          <a:latin typeface="Arial"/>
                          <a:cs typeface="Arial"/>
                        </a:rPr>
                        <a:t>DOU</a:t>
                      </a:r>
                      <a:r>
                        <a:rPr sz="1200" b="1" spc="-50" dirty="0">
                          <a:solidFill>
                            <a:schemeClr val="tx1"/>
                          </a:solidFill>
                          <a:latin typeface="Arial"/>
                          <a:cs typeface="Arial"/>
                        </a:rPr>
                        <a:t> </a:t>
                      </a:r>
                      <a:r>
                        <a:rPr sz="1200" b="1" spc="-5" dirty="0">
                          <a:solidFill>
                            <a:schemeClr val="tx1"/>
                          </a:solidFill>
                          <a:latin typeface="Arial"/>
                          <a:cs typeface="Arial"/>
                        </a:rPr>
                        <a:t>d</a:t>
                      </a:r>
                      <a:r>
                        <a:rPr sz="1200" b="1" dirty="0">
                          <a:solidFill>
                            <a:schemeClr val="tx1"/>
                          </a:solidFill>
                          <a:latin typeface="Arial"/>
                          <a:cs typeface="Arial"/>
                        </a:rPr>
                        <a:t>e</a:t>
                      </a:r>
                      <a:r>
                        <a:rPr sz="1200" b="1" spc="-65" dirty="0">
                          <a:solidFill>
                            <a:schemeClr val="tx1"/>
                          </a:solidFill>
                          <a:latin typeface="Arial"/>
                          <a:cs typeface="Arial"/>
                        </a:rPr>
                        <a:t> </a:t>
                      </a:r>
                      <a:r>
                        <a:rPr lang="pt-BR" sz="1200" b="1" spc="-65" dirty="0">
                          <a:solidFill>
                            <a:schemeClr val="tx1"/>
                          </a:solidFill>
                          <a:latin typeface="Arial"/>
                          <a:cs typeface="Arial"/>
                        </a:rPr>
                        <a:t>12</a:t>
                      </a:r>
                      <a:r>
                        <a:rPr sz="1200" b="1" dirty="0">
                          <a:solidFill>
                            <a:schemeClr val="tx1"/>
                          </a:solidFill>
                          <a:latin typeface="Arial"/>
                          <a:cs typeface="Arial"/>
                        </a:rPr>
                        <a:t>/05/201</a:t>
                      </a:r>
                      <a:r>
                        <a:rPr lang="pt-BR" sz="1200" b="1" dirty="0">
                          <a:solidFill>
                            <a:schemeClr val="tx1"/>
                          </a:solidFill>
                          <a:latin typeface="Arial"/>
                          <a:cs typeface="Arial"/>
                        </a:rPr>
                        <a:t>9</a:t>
                      </a:r>
                      <a:endParaRPr sz="1200" dirty="0">
                        <a:solidFill>
                          <a:schemeClr val="tx1"/>
                        </a:solidFill>
                        <a:latin typeface="Arial"/>
                        <a:cs typeface="Arial"/>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11"/>
                  </a:ext>
                </a:extLst>
              </a:tr>
              <a:tr h="289179">
                <a:tc>
                  <a:txBody>
                    <a:bodyPr/>
                    <a:lstStyle/>
                    <a:p>
                      <a:pPr marL="68580">
                        <a:lnSpc>
                          <a:spcPct val="100000"/>
                        </a:lnSpc>
                        <a:spcBef>
                          <a:spcPts val="430"/>
                        </a:spcBef>
                      </a:pPr>
                      <a:r>
                        <a:rPr sz="1200" b="1" spc="-10" dirty="0">
                          <a:solidFill>
                            <a:schemeClr val="tx1"/>
                          </a:solidFill>
                          <a:latin typeface="Times New Roman"/>
                          <a:cs typeface="Times New Roman"/>
                        </a:rPr>
                        <a:t>CC</a:t>
                      </a:r>
                      <a:endParaRPr sz="1200">
                        <a:solidFill>
                          <a:schemeClr val="tx1"/>
                        </a:solidFill>
                        <a:latin typeface="Times New Roman"/>
                        <a:cs typeface="Times New Roman"/>
                      </a:endParaRPr>
                    </a:p>
                  </a:txBody>
                  <a:tcPr marL="0" marR="0" marT="5461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a:txBody>
                    <a:bodyPr/>
                    <a:lstStyle/>
                    <a:p>
                      <a:pPr marL="69215">
                        <a:lnSpc>
                          <a:spcPct val="100000"/>
                        </a:lnSpc>
                        <a:spcBef>
                          <a:spcPts val="430"/>
                        </a:spcBef>
                      </a:pPr>
                      <a:r>
                        <a:rPr sz="1200" b="1" spc="-10" dirty="0">
                          <a:solidFill>
                            <a:schemeClr val="tx1"/>
                          </a:solidFill>
                          <a:latin typeface="Times New Roman"/>
                          <a:cs typeface="Times New Roman"/>
                        </a:rPr>
                        <a:t>CPC:</a:t>
                      </a:r>
                      <a:r>
                        <a:rPr sz="1200" b="1" dirty="0">
                          <a:solidFill>
                            <a:schemeClr val="tx1"/>
                          </a:solidFill>
                          <a:latin typeface="Times New Roman"/>
                          <a:cs typeface="Times New Roman"/>
                        </a:rPr>
                        <a:t> </a:t>
                      </a:r>
                      <a:r>
                        <a:rPr sz="1200" b="1" spc="-5" dirty="0">
                          <a:solidFill>
                            <a:schemeClr val="tx1"/>
                          </a:solidFill>
                          <a:latin typeface="Times New Roman"/>
                          <a:cs typeface="Times New Roman"/>
                        </a:rPr>
                        <a:t>sem</a:t>
                      </a:r>
                      <a:r>
                        <a:rPr sz="1200" b="1" spc="-20" dirty="0">
                          <a:solidFill>
                            <a:schemeClr val="tx1"/>
                          </a:solidFill>
                          <a:latin typeface="Times New Roman"/>
                          <a:cs typeface="Times New Roman"/>
                        </a:rPr>
                        <a:t> </a:t>
                      </a:r>
                      <a:r>
                        <a:rPr sz="1200" b="1" spc="-5" dirty="0">
                          <a:solidFill>
                            <a:schemeClr val="tx1"/>
                          </a:solidFill>
                          <a:latin typeface="Times New Roman"/>
                          <a:cs typeface="Times New Roman"/>
                        </a:rPr>
                        <a:t>conceito</a:t>
                      </a:r>
                      <a:endParaRPr sz="1200" dirty="0">
                        <a:solidFill>
                          <a:schemeClr val="tx1"/>
                        </a:solidFill>
                        <a:latin typeface="Times New Roman"/>
                        <a:cs typeface="Times New Roman"/>
                      </a:endParaRPr>
                    </a:p>
                  </a:txBody>
                  <a:tcPr marL="0" marR="0" marT="5461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a:txBody>
                    <a:bodyPr/>
                    <a:lstStyle/>
                    <a:p>
                      <a:pPr marL="69850">
                        <a:lnSpc>
                          <a:spcPct val="100000"/>
                        </a:lnSpc>
                        <a:spcBef>
                          <a:spcPts val="430"/>
                        </a:spcBef>
                      </a:pPr>
                      <a:r>
                        <a:rPr sz="1200" b="1" spc="-5" dirty="0">
                          <a:latin typeface="Times New Roman"/>
                          <a:cs typeface="Times New Roman"/>
                        </a:rPr>
                        <a:t>ICG:</a:t>
                      </a:r>
                      <a:r>
                        <a:rPr sz="1200" b="1" spc="-40" dirty="0">
                          <a:latin typeface="Times New Roman"/>
                          <a:cs typeface="Times New Roman"/>
                        </a:rPr>
                        <a:t> </a:t>
                      </a:r>
                      <a:r>
                        <a:rPr sz="1200" b="1" dirty="0">
                          <a:solidFill>
                            <a:schemeClr val="tx1"/>
                          </a:solidFill>
                          <a:latin typeface="Times New Roman"/>
                          <a:cs typeface="Times New Roman"/>
                        </a:rPr>
                        <a:t>4</a:t>
                      </a:r>
                      <a:endParaRPr sz="1200" dirty="0">
                        <a:solidFill>
                          <a:schemeClr val="tx1"/>
                        </a:solidFill>
                        <a:latin typeface="Times New Roman"/>
                        <a:cs typeface="Times New Roman"/>
                      </a:endParaRPr>
                    </a:p>
                  </a:txBody>
                  <a:tcPr marL="0" marR="0" marT="5461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extLst>
                  <a:ext uri="{0D108BD9-81ED-4DB2-BD59-A6C34878D82A}">
                    <a16:rowId xmlns:a16="http://schemas.microsoft.com/office/drawing/2014/main" val="10012"/>
                  </a:ext>
                </a:extLst>
              </a:tr>
              <a:tr h="289178">
                <a:tc>
                  <a:txBody>
                    <a:bodyPr/>
                    <a:lstStyle/>
                    <a:p>
                      <a:pPr marL="68580">
                        <a:lnSpc>
                          <a:spcPct val="100000"/>
                        </a:lnSpc>
                        <a:spcBef>
                          <a:spcPts val="425"/>
                        </a:spcBef>
                      </a:pPr>
                      <a:r>
                        <a:rPr sz="1200" b="1" spc="-10" dirty="0">
                          <a:solidFill>
                            <a:schemeClr val="tx1"/>
                          </a:solidFill>
                          <a:latin typeface="Times New Roman"/>
                          <a:cs typeface="Times New Roman"/>
                        </a:rPr>
                        <a:t>Processo</a:t>
                      </a:r>
                      <a:r>
                        <a:rPr sz="1200" b="1" dirty="0">
                          <a:solidFill>
                            <a:schemeClr val="tx1"/>
                          </a:solidFill>
                          <a:latin typeface="Times New Roman"/>
                          <a:cs typeface="Times New Roman"/>
                        </a:rPr>
                        <a:t> </a:t>
                      </a:r>
                      <a:r>
                        <a:rPr sz="1200" b="1" spc="-10" dirty="0">
                          <a:solidFill>
                            <a:schemeClr val="tx1"/>
                          </a:solidFill>
                          <a:latin typeface="Times New Roman"/>
                          <a:cs typeface="Times New Roman"/>
                        </a:rPr>
                        <a:t>número</a:t>
                      </a:r>
                      <a:endParaRPr sz="1200" dirty="0">
                        <a:solidFill>
                          <a:schemeClr val="tx1"/>
                        </a:solidFill>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25"/>
                        </a:spcBef>
                      </a:pPr>
                      <a:r>
                        <a:rPr sz="1200" b="1" dirty="0">
                          <a:solidFill>
                            <a:schemeClr val="tx1"/>
                          </a:solidFill>
                          <a:latin typeface="Times New Roman"/>
                          <a:cs typeface="Times New Roman"/>
                        </a:rPr>
                        <a:t>2</a:t>
                      </a:r>
                      <a:r>
                        <a:rPr lang="pt-BR" sz="1200" b="1" dirty="0">
                          <a:solidFill>
                            <a:schemeClr val="tx1"/>
                          </a:solidFill>
                          <a:latin typeface="Times New Roman"/>
                          <a:cs typeface="Times New Roman"/>
                        </a:rPr>
                        <a:t>02212705</a:t>
                      </a:r>
                      <a:endParaRPr sz="1200" dirty="0">
                        <a:solidFill>
                          <a:schemeClr val="tx1"/>
                        </a:solidFill>
                        <a:latin typeface="Times New Roman"/>
                        <a:cs typeface="Times New Roman"/>
                      </a:endParaRPr>
                    </a:p>
                  </a:txBody>
                  <a:tcPr marL="0" marR="0" marT="53975"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13"/>
                  </a:ext>
                </a:extLst>
              </a:tr>
              <a:tr h="289115">
                <a:tc>
                  <a:txBody>
                    <a:bodyPr/>
                    <a:lstStyle/>
                    <a:p>
                      <a:pPr marL="68580">
                        <a:lnSpc>
                          <a:spcPct val="100000"/>
                        </a:lnSpc>
                        <a:spcBef>
                          <a:spcPts val="430"/>
                        </a:spcBef>
                      </a:pPr>
                      <a:r>
                        <a:rPr sz="1200" b="1" spc="-5" dirty="0">
                          <a:solidFill>
                            <a:schemeClr val="tx1"/>
                          </a:solidFill>
                          <a:latin typeface="Times New Roman"/>
                          <a:cs typeface="Times New Roman"/>
                        </a:rPr>
                        <a:t>Código</a:t>
                      </a:r>
                      <a:r>
                        <a:rPr sz="1200" b="1" spc="-30" dirty="0">
                          <a:solidFill>
                            <a:schemeClr val="tx1"/>
                          </a:solidFill>
                          <a:latin typeface="Times New Roman"/>
                          <a:cs typeface="Times New Roman"/>
                        </a:rPr>
                        <a:t> </a:t>
                      </a:r>
                      <a:r>
                        <a:rPr sz="1200" b="1" spc="-5" dirty="0">
                          <a:solidFill>
                            <a:schemeClr val="tx1"/>
                          </a:solidFill>
                          <a:latin typeface="Times New Roman"/>
                          <a:cs typeface="Times New Roman"/>
                        </a:rPr>
                        <a:t>do</a:t>
                      </a:r>
                      <a:r>
                        <a:rPr sz="1200" b="1" spc="-25" dirty="0">
                          <a:solidFill>
                            <a:schemeClr val="tx1"/>
                          </a:solidFill>
                          <a:latin typeface="Times New Roman"/>
                          <a:cs typeface="Times New Roman"/>
                        </a:rPr>
                        <a:t> </a:t>
                      </a:r>
                      <a:r>
                        <a:rPr sz="1200" b="1" spc="-5" dirty="0">
                          <a:solidFill>
                            <a:schemeClr val="tx1"/>
                          </a:solidFill>
                          <a:latin typeface="Times New Roman"/>
                          <a:cs typeface="Times New Roman"/>
                        </a:rPr>
                        <a:t>curso</a:t>
                      </a:r>
                      <a:r>
                        <a:rPr sz="1200" b="1" spc="5" dirty="0">
                          <a:solidFill>
                            <a:schemeClr val="tx1"/>
                          </a:solidFill>
                          <a:latin typeface="Times New Roman"/>
                          <a:cs typeface="Times New Roman"/>
                        </a:rPr>
                        <a:t> </a:t>
                      </a:r>
                      <a:r>
                        <a:rPr sz="1200" b="1" spc="-5" dirty="0">
                          <a:solidFill>
                            <a:schemeClr val="tx1"/>
                          </a:solidFill>
                          <a:latin typeface="Times New Roman"/>
                          <a:cs typeface="Times New Roman"/>
                        </a:rPr>
                        <a:t>e-Mec</a:t>
                      </a:r>
                      <a:endParaRPr sz="1200">
                        <a:solidFill>
                          <a:schemeClr val="tx1"/>
                        </a:solidFill>
                        <a:latin typeface="Times New Roman"/>
                        <a:cs typeface="Times New Roman"/>
                      </a:endParaRPr>
                    </a:p>
                  </a:txBody>
                  <a:tcPr marL="0" marR="0" marT="5461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30"/>
                        </a:spcBef>
                      </a:pPr>
                      <a:r>
                        <a:rPr sz="1200" b="1" dirty="0">
                          <a:solidFill>
                            <a:schemeClr val="tx1"/>
                          </a:solidFill>
                          <a:latin typeface="Times New Roman"/>
                          <a:cs typeface="Times New Roman"/>
                        </a:rPr>
                        <a:t>1</a:t>
                      </a:r>
                      <a:r>
                        <a:rPr lang="pt-BR" sz="1200" b="1" dirty="0">
                          <a:solidFill>
                            <a:schemeClr val="tx1"/>
                          </a:solidFill>
                          <a:latin typeface="Times New Roman"/>
                          <a:cs typeface="Times New Roman"/>
                        </a:rPr>
                        <a:t>441057</a:t>
                      </a:r>
                      <a:endParaRPr sz="1200" dirty="0">
                        <a:solidFill>
                          <a:schemeClr val="tx1"/>
                        </a:solidFill>
                        <a:latin typeface="Times New Roman"/>
                        <a:cs typeface="Times New Roman"/>
                      </a:endParaRPr>
                    </a:p>
                  </a:txBody>
                  <a:tcPr marL="0" marR="0" marT="5461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14"/>
                  </a:ext>
                </a:extLst>
              </a:tr>
              <a:tr h="596049">
                <a:tc>
                  <a:txBody>
                    <a:bodyPr/>
                    <a:lstStyle/>
                    <a:p>
                      <a:pPr marL="68580">
                        <a:lnSpc>
                          <a:spcPct val="100000"/>
                        </a:lnSpc>
                        <a:spcBef>
                          <a:spcPts val="430"/>
                        </a:spcBef>
                      </a:pPr>
                      <a:r>
                        <a:rPr sz="1200" b="1" spc="-10" dirty="0">
                          <a:latin typeface="Times New Roman"/>
                          <a:cs typeface="Times New Roman"/>
                        </a:rPr>
                        <a:t>Endereço</a:t>
                      </a:r>
                      <a:r>
                        <a:rPr sz="1200" b="1" spc="5" dirty="0">
                          <a:latin typeface="Times New Roman"/>
                          <a:cs typeface="Times New Roman"/>
                        </a:rPr>
                        <a:t> </a:t>
                      </a:r>
                      <a:r>
                        <a:rPr sz="1200" b="1" spc="-5" dirty="0">
                          <a:latin typeface="Times New Roman"/>
                          <a:cs typeface="Times New Roman"/>
                        </a:rPr>
                        <a:t>de</a:t>
                      </a:r>
                      <a:r>
                        <a:rPr sz="1200" b="1" spc="-15" dirty="0">
                          <a:latin typeface="Times New Roman"/>
                          <a:cs typeface="Times New Roman"/>
                        </a:rPr>
                        <a:t> </a:t>
                      </a:r>
                      <a:r>
                        <a:rPr sz="1200" b="1" spc="-5" dirty="0">
                          <a:latin typeface="Times New Roman"/>
                          <a:cs typeface="Times New Roman"/>
                        </a:rPr>
                        <a:t>oferta</a:t>
                      </a:r>
                      <a:endParaRPr sz="1200">
                        <a:latin typeface="Times New Roman"/>
                        <a:cs typeface="Times New Roman"/>
                      </a:endParaRPr>
                    </a:p>
                  </a:txBody>
                  <a:tcPr marL="0" marR="0" marT="5461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30"/>
                        </a:spcBef>
                      </a:pPr>
                      <a:r>
                        <a:rPr sz="1200" b="1" spc="-55" dirty="0">
                          <a:latin typeface="Times New Roman"/>
                          <a:cs typeface="Times New Roman"/>
                        </a:rPr>
                        <a:t>Av.</a:t>
                      </a:r>
                      <a:r>
                        <a:rPr sz="1200" b="1" spc="-35" dirty="0">
                          <a:latin typeface="Times New Roman"/>
                          <a:cs typeface="Times New Roman"/>
                        </a:rPr>
                        <a:t> </a:t>
                      </a:r>
                      <a:r>
                        <a:rPr sz="1200" b="1" spc="-20" dirty="0">
                          <a:latin typeface="Times New Roman"/>
                          <a:cs typeface="Times New Roman"/>
                        </a:rPr>
                        <a:t>Tavares</a:t>
                      </a:r>
                      <a:r>
                        <a:rPr sz="1200" b="1" spc="15" dirty="0">
                          <a:latin typeface="Times New Roman"/>
                          <a:cs typeface="Times New Roman"/>
                        </a:rPr>
                        <a:t> </a:t>
                      </a:r>
                      <a:r>
                        <a:rPr sz="1200" b="1" spc="-5" dirty="0">
                          <a:latin typeface="Times New Roman"/>
                          <a:cs typeface="Times New Roman"/>
                        </a:rPr>
                        <a:t>Bastos, </a:t>
                      </a:r>
                      <a:r>
                        <a:rPr sz="1200" b="1" dirty="0">
                          <a:latin typeface="Times New Roman"/>
                          <a:cs typeface="Times New Roman"/>
                        </a:rPr>
                        <a:t>1313,</a:t>
                      </a:r>
                      <a:r>
                        <a:rPr sz="1200" b="1" spc="5" dirty="0">
                          <a:latin typeface="Times New Roman"/>
                          <a:cs typeface="Times New Roman"/>
                        </a:rPr>
                        <a:t> </a:t>
                      </a:r>
                      <a:r>
                        <a:rPr sz="1200" b="1" spc="-10" dirty="0">
                          <a:latin typeface="Times New Roman"/>
                          <a:cs typeface="Times New Roman"/>
                        </a:rPr>
                        <a:t>Bairro</a:t>
                      </a:r>
                      <a:r>
                        <a:rPr sz="1200" b="1" spc="30" dirty="0">
                          <a:latin typeface="Times New Roman"/>
                          <a:cs typeface="Times New Roman"/>
                        </a:rPr>
                        <a:t> </a:t>
                      </a:r>
                      <a:r>
                        <a:rPr sz="1200" b="1" spc="-5" dirty="0">
                          <a:latin typeface="Times New Roman"/>
                          <a:cs typeface="Times New Roman"/>
                        </a:rPr>
                        <a:t>Marambaia,</a:t>
                      </a:r>
                      <a:r>
                        <a:rPr sz="1200" b="1" spc="30" dirty="0">
                          <a:latin typeface="Times New Roman"/>
                          <a:cs typeface="Times New Roman"/>
                        </a:rPr>
                        <a:t> </a:t>
                      </a:r>
                      <a:r>
                        <a:rPr sz="1200" b="1" dirty="0">
                          <a:latin typeface="Times New Roman"/>
                          <a:cs typeface="Times New Roman"/>
                        </a:rPr>
                        <a:t>CEP</a:t>
                      </a:r>
                      <a:r>
                        <a:rPr sz="1200" b="1" spc="-65" dirty="0">
                          <a:latin typeface="Times New Roman"/>
                          <a:cs typeface="Times New Roman"/>
                        </a:rPr>
                        <a:t> </a:t>
                      </a:r>
                      <a:r>
                        <a:rPr sz="1200" b="1" spc="-5" dirty="0">
                          <a:latin typeface="Times New Roman"/>
                          <a:cs typeface="Times New Roman"/>
                        </a:rPr>
                        <a:t>66.615-005,</a:t>
                      </a:r>
                      <a:r>
                        <a:rPr sz="1200" b="1" spc="20" dirty="0">
                          <a:latin typeface="Times New Roman"/>
                          <a:cs typeface="Times New Roman"/>
                        </a:rPr>
                        <a:t> </a:t>
                      </a:r>
                      <a:r>
                        <a:rPr sz="1200" b="1" spc="-5" dirty="0">
                          <a:latin typeface="Times New Roman"/>
                          <a:cs typeface="Times New Roman"/>
                        </a:rPr>
                        <a:t>Belém,</a:t>
                      </a:r>
                      <a:r>
                        <a:rPr sz="1200" b="1" spc="30" dirty="0">
                          <a:latin typeface="Times New Roman"/>
                          <a:cs typeface="Times New Roman"/>
                        </a:rPr>
                        <a:t> </a:t>
                      </a:r>
                      <a:r>
                        <a:rPr sz="1200" b="1" spc="-105" dirty="0">
                          <a:latin typeface="Times New Roman"/>
                          <a:cs typeface="Times New Roman"/>
                        </a:rPr>
                        <a:t>PA</a:t>
                      </a:r>
                      <a:endParaRPr sz="1200">
                        <a:latin typeface="Times New Roman"/>
                        <a:cs typeface="Times New Roman"/>
                      </a:endParaRPr>
                    </a:p>
                  </a:txBody>
                  <a:tcPr marL="0" marR="0" marT="5461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15"/>
                  </a:ext>
                </a:extLst>
              </a:tr>
              <a:tr h="304152">
                <a:tc>
                  <a:txBody>
                    <a:bodyPr/>
                    <a:lstStyle/>
                    <a:p>
                      <a:pPr marL="68580">
                        <a:lnSpc>
                          <a:spcPct val="100000"/>
                        </a:lnSpc>
                        <a:spcBef>
                          <a:spcPts val="430"/>
                        </a:spcBef>
                      </a:pPr>
                      <a:r>
                        <a:rPr sz="1200" b="1" spc="-5" dirty="0">
                          <a:latin typeface="Times New Roman"/>
                          <a:cs typeface="Times New Roman"/>
                        </a:rPr>
                        <a:t>Coordenador</a:t>
                      </a:r>
                      <a:r>
                        <a:rPr sz="1200" b="1" spc="-40" dirty="0">
                          <a:latin typeface="Times New Roman"/>
                          <a:cs typeface="Times New Roman"/>
                        </a:rPr>
                        <a:t> </a:t>
                      </a:r>
                      <a:r>
                        <a:rPr sz="1200" b="1" spc="-5" dirty="0">
                          <a:latin typeface="Times New Roman"/>
                          <a:cs typeface="Times New Roman"/>
                        </a:rPr>
                        <a:t>do</a:t>
                      </a:r>
                      <a:r>
                        <a:rPr sz="1200" b="1" spc="-20" dirty="0">
                          <a:latin typeface="Times New Roman"/>
                          <a:cs typeface="Times New Roman"/>
                        </a:rPr>
                        <a:t> </a:t>
                      </a:r>
                      <a:r>
                        <a:rPr sz="1200" b="1" spc="-5" dirty="0">
                          <a:latin typeface="Times New Roman"/>
                          <a:cs typeface="Times New Roman"/>
                        </a:rPr>
                        <a:t>curso</a:t>
                      </a:r>
                      <a:endParaRPr sz="1200">
                        <a:latin typeface="Times New Roman"/>
                        <a:cs typeface="Times New Roman"/>
                      </a:endParaRPr>
                    </a:p>
                  </a:txBody>
                  <a:tcPr marL="0" marR="0" marT="5461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gridSpan="2">
                  <a:txBody>
                    <a:bodyPr/>
                    <a:lstStyle/>
                    <a:p>
                      <a:pPr marL="69215">
                        <a:lnSpc>
                          <a:spcPct val="100000"/>
                        </a:lnSpc>
                        <a:spcBef>
                          <a:spcPts val="430"/>
                        </a:spcBef>
                      </a:pPr>
                      <a:r>
                        <a:rPr lang="pt-BR" sz="1200" b="1" spc="-5" dirty="0">
                          <a:latin typeface="Times New Roman"/>
                          <a:cs typeface="Times New Roman"/>
                        </a:rPr>
                        <a:t>Erika Oliveira de Alencar Silva</a:t>
                      </a:r>
                      <a:endParaRPr sz="1200" dirty="0">
                        <a:latin typeface="Times New Roman"/>
                        <a:cs typeface="Times New Roman"/>
                      </a:endParaRPr>
                    </a:p>
                  </a:txBody>
                  <a:tcPr marL="0" marR="0" marT="54610" marB="0">
                    <a:lnL w="6350">
                      <a:solidFill>
                        <a:srgbClr val="4471C4"/>
                      </a:solidFill>
                      <a:prstDash val="solid"/>
                    </a:lnL>
                    <a:lnR w="6350">
                      <a:solidFill>
                        <a:srgbClr val="4471C4"/>
                      </a:solidFill>
                      <a:prstDash val="solid"/>
                    </a:lnR>
                    <a:lnT w="6350">
                      <a:solidFill>
                        <a:srgbClr val="4471C4"/>
                      </a:solidFill>
                      <a:prstDash val="solid"/>
                    </a:lnT>
                    <a:lnB w="6350">
                      <a:solidFill>
                        <a:srgbClr val="4471C4"/>
                      </a:solidFill>
                      <a:prstDash val="solid"/>
                    </a:lnB>
                  </a:tcPr>
                </a:tc>
                <a:tc hMerge="1">
                  <a:txBody>
                    <a:bodyPr/>
                    <a:lstStyle/>
                    <a:p>
                      <a:endParaRPr/>
                    </a:p>
                  </a:txBody>
                  <a:tcPr marL="0" marR="0" marT="0" marB="0"/>
                </a:tc>
                <a:extLst>
                  <a:ext uri="{0D108BD9-81ED-4DB2-BD59-A6C34878D82A}">
                    <a16:rowId xmlns:a16="http://schemas.microsoft.com/office/drawing/2014/main" val="1001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9" name="object 9"/>
          <p:cNvSpPr txBox="1"/>
          <p:nvPr/>
        </p:nvSpPr>
        <p:spPr>
          <a:xfrm>
            <a:off x="9462261" y="844423"/>
            <a:ext cx="2517140"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Matriz</a:t>
            </a:r>
            <a:r>
              <a:rPr sz="2800" b="1" spc="-15" dirty="0">
                <a:latin typeface="Calibri"/>
                <a:cs typeface="Calibri"/>
              </a:rPr>
              <a:t> </a:t>
            </a:r>
            <a:r>
              <a:rPr sz="2800" b="1" spc="-10" dirty="0">
                <a:latin typeface="Calibri"/>
                <a:cs typeface="Calibri"/>
              </a:rPr>
              <a:t>Curricular</a:t>
            </a:r>
            <a:endParaRPr sz="2800">
              <a:latin typeface="Calibri"/>
              <a:cs typeface="Calibri"/>
            </a:endParaRPr>
          </a:p>
        </p:txBody>
      </p:sp>
      <p:pic>
        <p:nvPicPr>
          <p:cNvPr id="10" name="Imagem 9">
            <a:extLst>
              <a:ext uri="{FF2B5EF4-FFF2-40B4-BE49-F238E27FC236}">
                <a16:creationId xmlns:a16="http://schemas.microsoft.com/office/drawing/2014/main" id="{C071D16A-5437-5F53-C83E-422045C8AFFF}"/>
              </a:ext>
            </a:extLst>
          </p:cNvPr>
          <p:cNvPicPr>
            <a:picLocks noChangeAspect="1"/>
          </p:cNvPicPr>
          <p:nvPr/>
        </p:nvPicPr>
        <p:blipFill>
          <a:blip r:embed="rId2"/>
          <a:stretch>
            <a:fillRect/>
          </a:stretch>
        </p:blipFill>
        <p:spPr>
          <a:xfrm>
            <a:off x="2590800" y="1274547"/>
            <a:ext cx="8548362" cy="505005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9" name="object 9"/>
          <p:cNvSpPr txBox="1"/>
          <p:nvPr/>
        </p:nvSpPr>
        <p:spPr>
          <a:xfrm>
            <a:off x="9462261" y="844423"/>
            <a:ext cx="2517140"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Matriz</a:t>
            </a:r>
            <a:r>
              <a:rPr sz="2800" b="1" spc="-15" dirty="0">
                <a:latin typeface="Calibri"/>
                <a:cs typeface="Calibri"/>
              </a:rPr>
              <a:t> </a:t>
            </a:r>
            <a:r>
              <a:rPr sz="2800" b="1" spc="-10" dirty="0">
                <a:latin typeface="Calibri"/>
                <a:cs typeface="Calibri"/>
              </a:rPr>
              <a:t>Curricular</a:t>
            </a:r>
            <a:endParaRPr sz="2800">
              <a:latin typeface="Calibri"/>
              <a:cs typeface="Calibri"/>
            </a:endParaRPr>
          </a:p>
        </p:txBody>
      </p:sp>
      <p:pic>
        <p:nvPicPr>
          <p:cNvPr id="13" name="Imagem 12">
            <a:extLst>
              <a:ext uri="{FF2B5EF4-FFF2-40B4-BE49-F238E27FC236}">
                <a16:creationId xmlns:a16="http://schemas.microsoft.com/office/drawing/2014/main" id="{4F2BCDEE-6942-32F4-C8C9-75ED8B06A055}"/>
              </a:ext>
            </a:extLst>
          </p:cNvPr>
          <p:cNvPicPr>
            <a:picLocks noChangeAspect="1"/>
          </p:cNvPicPr>
          <p:nvPr/>
        </p:nvPicPr>
        <p:blipFill>
          <a:blip r:embed="rId2"/>
          <a:stretch>
            <a:fillRect/>
          </a:stretch>
        </p:blipFill>
        <p:spPr>
          <a:xfrm>
            <a:off x="2667000" y="1331894"/>
            <a:ext cx="7249537" cy="542048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9462261" y="844423"/>
            <a:ext cx="2517140"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Matriz</a:t>
            </a:r>
            <a:r>
              <a:rPr sz="2800" b="1" spc="-15" dirty="0">
                <a:latin typeface="Calibri"/>
                <a:cs typeface="Calibri"/>
              </a:rPr>
              <a:t> </a:t>
            </a:r>
            <a:r>
              <a:rPr sz="2800" b="1" spc="-10" dirty="0">
                <a:latin typeface="Calibri"/>
                <a:cs typeface="Calibri"/>
              </a:rPr>
              <a:t>Curricular</a:t>
            </a:r>
            <a:endParaRPr sz="2800">
              <a:latin typeface="Calibri"/>
              <a:cs typeface="Calibri"/>
            </a:endParaRPr>
          </a:p>
        </p:txBody>
      </p:sp>
      <p:pic>
        <p:nvPicPr>
          <p:cNvPr id="11" name="Imagem 10">
            <a:extLst>
              <a:ext uri="{FF2B5EF4-FFF2-40B4-BE49-F238E27FC236}">
                <a16:creationId xmlns:a16="http://schemas.microsoft.com/office/drawing/2014/main" id="{C118B36A-09EF-1E32-DD74-881256052250}"/>
              </a:ext>
            </a:extLst>
          </p:cNvPr>
          <p:cNvPicPr>
            <a:picLocks noChangeAspect="1"/>
          </p:cNvPicPr>
          <p:nvPr/>
        </p:nvPicPr>
        <p:blipFill>
          <a:blip r:embed="rId2"/>
          <a:stretch>
            <a:fillRect/>
          </a:stretch>
        </p:blipFill>
        <p:spPr>
          <a:xfrm>
            <a:off x="2438400" y="1371599"/>
            <a:ext cx="8001000" cy="530285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9462261" y="844423"/>
            <a:ext cx="2517140"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Matriz</a:t>
            </a:r>
            <a:r>
              <a:rPr sz="2800" b="1" spc="-15" dirty="0">
                <a:latin typeface="Calibri"/>
                <a:cs typeface="Calibri"/>
              </a:rPr>
              <a:t> </a:t>
            </a:r>
            <a:r>
              <a:rPr sz="2800" b="1" spc="-10" dirty="0">
                <a:latin typeface="Calibri"/>
                <a:cs typeface="Calibri"/>
              </a:rPr>
              <a:t>Curricular</a:t>
            </a:r>
            <a:endParaRPr sz="2800">
              <a:latin typeface="Calibri"/>
              <a:cs typeface="Calibri"/>
            </a:endParaRPr>
          </a:p>
        </p:txBody>
      </p:sp>
      <p:pic>
        <p:nvPicPr>
          <p:cNvPr id="4" name="Imagem 3">
            <a:extLst>
              <a:ext uri="{FF2B5EF4-FFF2-40B4-BE49-F238E27FC236}">
                <a16:creationId xmlns:a16="http://schemas.microsoft.com/office/drawing/2014/main" id="{A46B09EB-A733-0D3E-127D-8AD6C3CDD6CF}"/>
              </a:ext>
            </a:extLst>
          </p:cNvPr>
          <p:cNvPicPr>
            <a:picLocks noChangeAspect="1"/>
          </p:cNvPicPr>
          <p:nvPr/>
        </p:nvPicPr>
        <p:blipFill rotWithShape="1">
          <a:blip r:embed="rId2"/>
          <a:srcRect t="1410"/>
          <a:stretch/>
        </p:blipFill>
        <p:spPr>
          <a:xfrm>
            <a:off x="2895600" y="1371600"/>
            <a:ext cx="7077616" cy="5357660"/>
          </a:xfrm>
          <a:prstGeom prst="rect">
            <a:avLst/>
          </a:prstGeom>
        </p:spPr>
      </p:pic>
    </p:spTree>
    <p:extLst>
      <p:ext uri="{BB962C8B-B14F-4D97-AF65-F5344CB8AC3E}">
        <p14:creationId xmlns:p14="http://schemas.microsoft.com/office/powerpoint/2010/main" val="1735656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291084" y="1781555"/>
            <a:ext cx="2170176" cy="4775200"/>
            <a:chOff x="291084" y="1781555"/>
            <a:chExt cx="2170176" cy="4775200"/>
          </a:xfrm>
        </p:grpSpPr>
        <p:pic>
          <p:nvPicPr>
            <p:cNvPr id="8" name="object 8"/>
            <p:cNvPicPr/>
            <p:nvPr/>
          </p:nvPicPr>
          <p:blipFill>
            <a:blip r:embed="rId2" cstate="print"/>
            <a:stretch>
              <a:fillRect/>
            </a:stretch>
          </p:blipFill>
          <p:spPr>
            <a:xfrm>
              <a:off x="291084" y="4341876"/>
              <a:ext cx="2035302" cy="1157478"/>
            </a:xfrm>
            <a:prstGeom prst="rect">
              <a:avLst/>
            </a:prstGeom>
          </p:spPr>
        </p:pic>
        <p:pic>
          <p:nvPicPr>
            <p:cNvPr id="9" name="object 9"/>
            <p:cNvPicPr/>
            <p:nvPr/>
          </p:nvPicPr>
          <p:blipFill>
            <a:blip r:embed="rId3" cstate="print"/>
            <a:stretch>
              <a:fillRect/>
            </a:stretch>
          </p:blipFill>
          <p:spPr>
            <a:xfrm>
              <a:off x="306324" y="3223259"/>
              <a:ext cx="2007108" cy="1129283"/>
            </a:xfrm>
            <a:prstGeom prst="rect">
              <a:avLst/>
            </a:prstGeom>
          </p:spPr>
        </p:pic>
        <p:sp>
          <p:nvSpPr>
            <p:cNvPr id="10" name="object 10"/>
            <p:cNvSpPr/>
            <p:nvPr/>
          </p:nvSpPr>
          <p:spPr>
            <a:xfrm>
              <a:off x="2461260" y="1781555"/>
              <a:ext cx="0" cy="4775200"/>
            </a:xfrm>
            <a:custGeom>
              <a:avLst/>
              <a:gdLst/>
              <a:ahLst/>
              <a:cxnLst/>
              <a:rect l="l" t="t" r="r" b="b"/>
              <a:pathLst>
                <a:path h="4775200">
                  <a:moveTo>
                    <a:pt x="0" y="0"/>
                  </a:moveTo>
                  <a:lnTo>
                    <a:pt x="0" y="4774831"/>
                  </a:lnTo>
                </a:path>
              </a:pathLst>
            </a:custGeom>
            <a:ln w="57150">
              <a:solidFill>
                <a:srgbClr val="497DBA"/>
              </a:solidFill>
            </a:ln>
          </p:spPr>
          <p:txBody>
            <a:bodyPr wrap="square" lIns="0" tIns="0" rIns="0" bIns="0" rtlCol="0"/>
            <a:lstStyle/>
            <a:p>
              <a:endParaRPr/>
            </a:p>
          </p:txBody>
        </p:sp>
      </p:grpSp>
      <p:sp>
        <p:nvSpPr>
          <p:cNvPr id="11" name="object 11"/>
          <p:cNvSpPr txBox="1">
            <a:spLocks noGrp="1"/>
          </p:cNvSpPr>
          <p:nvPr>
            <p:ph type="title"/>
          </p:nvPr>
        </p:nvSpPr>
        <p:spPr>
          <a:xfrm>
            <a:off x="-1066797" y="844423"/>
            <a:ext cx="13049628" cy="873957"/>
          </a:xfrm>
          <a:prstGeom prst="rect">
            <a:avLst/>
          </a:prstGeom>
        </p:spPr>
        <p:txBody>
          <a:bodyPr vert="horz" wrap="square" lIns="0" tIns="12065" rIns="0" bIns="0" rtlCol="0">
            <a:spAutoFit/>
          </a:bodyPr>
          <a:lstStyle/>
          <a:p>
            <a:pPr marL="7680959" marR="5080" indent="1584960" algn="just">
              <a:lnSpc>
                <a:spcPct val="100000"/>
              </a:lnSpc>
              <a:spcBef>
                <a:spcPts val="95"/>
              </a:spcBef>
            </a:pPr>
            <a:r>
              <a:rPr lang="pt-BR" spc="-10" dirty="0"/>
              <a:t>Políticas Institucionais no âmbito do curso – Política de Ensino</a:t>
            </a:r>
            <a:endParaRPr spc="-5" dirty="0"/>
          </a:p>
        </p:txBody>
      </p:sp>
      <p:sp>
        <p:nvSpPr>
          <p:cNvPr id="12" name="object 12"/>
          <p:cNvSpPr txBox="1"/>
          <p:nvPr/>
        </p:nvSpPr>
        <p:spPr>
          <a:xfrm>
            <a:off x="2661286" y="2131417"/>
            <a:ext cx="9239630" cy="3706143"/>
          </a:xfrm>
          <a:prstGeom prst="rect">
            <a:avLst/>
          </a:prstGeom>
        </p:spPr>
        <p:txBody>
          <a:bodyPr vert="horz" wrap="square" lIns="0" tIns="12700" rIns="0" bIns="0" rtlCol="0">
            <a:spAutoFit/>
          </a:bodyPr>
          <a:lstStyle/>
          <a:p>
            <a:pPr marL="12700">
              <a:lnSpc>
                <a:spcPct val="100000"/>
              </a:lnSpc>
              <a:spcBef>
                <a:spcPts val="100"/>
              </a:spcBef>
              <a:tabLst>
                <a:tab pos="1311275" algn="l"/>
                <a:tab pos="1873250" algn="l"/>
                <a:tab pos="3075940" algn="l"/>
                <a:tab pos="4485640" algn="l"/>
                <a:tab pos="5367020" algn="l"/>
                <a:tab pos="6581775" algn="l"/>
                <a:tab pos="7703820" algn="l"/>
              </a:tabLst>
            </a:pPr>
            <a:r>
              <a:rPr lang="pt-BR" sz="2400" b="1" spc="-200" dirty="0">
                <a:latin typeface="Arial"/>
                <a:cs typeface="Arial"/>
              </a:rPr>
              <a:t>1 - </a:t>
            </a:r>
            <a:r>
              <a:rPr sz="2400" b="1" spc="-200" dirty="0" err="1">
                <a:latin typeface="Arial"/>
                <a:cs typeface="Arial"/>
              </a:rPr>
              <a:t>Políticas</a:t>
            </a:r>
            <a:r>
              <a:rPr sz="2400" b="1" spc="-200" dirty="0">
                <a:latin typeface="Arial"/>
                <a:cs typeface="Arial"/>
              </a:rPr>
              <a:t>	</a:t>
            </a:r>
            <a:r>
              <a:rPr sz="2400" b="1" spc="-250" dirty="0">
                <a:latin typeface="Arial"/>
                <a:cs typeface="Arial"/>
              </a:rPr>
              <a:t>de	</a:t>
            </a:r>
            <a:r>
              <a:rPr sz="2400" b="1" spc="-204" dirty="0">
                <a:latin typeface="Arial"/>
                <a:cs typeface="Arial"/>
              </a:rPr>
              <a:t>Direitos	</a:t>
            </a:r>
            <a:r>
              <a:rPr sz="2400" b="1" spc="-285" dirty="0">
                <a:latin typeface="Arial"/>
                <a:cs typeface="Arial"/>
              </a:rPr>
              <a:t>Humanos	</a:t>
            </a:r>
            <a:r>
              <a:rPr sz="2400" b="1" spc="-215" dirty="0">
                <a:latin typeface="Arial"/>
                <a:cs typeface="Arial"/>
              </a:rPr>
              <a:t>(Res.	</a:t>
            </a:r>
            <a:r>
              <a:rPr sz="2400" b="1" spc="-275" dirty="0">
                <a:latin typeface="Arial"/>
                <a:cs typeface="Arial"/>
              </a:rPr>
              <a:t>CP/CNE</a:t>
            </a:r>
            <a:r>
              <a:rPr lang="pt-BR" sz="2400" b="1" spc="-275" dirty="0">
                <a:latin typeface="Arial"/>
                <a:cs typeface="Arial"/>
              </a:rPr>
              <a:t> </a:t>
            </a:r>
            <a:r>
              <a:rPr sz="2400" b="1" spc="-210" dirty="0">
                <a:latin typeface="Arial"/>
                <a:cs typeface="Arial"/>
              </a:rPr>
              <a:t>1/2012)	</a:t>
            </a:r>
            <a:r>
              <a:rPr sz="2400" b="1" spc="-225" dirty="0" err="1">
                <a:latin typeface="Arial"/>
                <a:cs typeface="Arial"/>
              </a:rPr>
              <a:t>est</a:t>
            </a:r>
            <a:r>
              <a:rPr lang="pt-BR" sz="2400" b="1" spc="-225" dirty="0">
                <a:latin typeface="Arial"/>
                <a:cs typeface="Arial"/>
              </a:rPr>
              <a:t>á</a:t>
            </a:r>
            <a:r>
              <a:rPr lang="pt-BR" sz="2400" dirty="0">
                <a:latin typeface="Arial"/>
                <a:cs typeface="Arial"/>
              </a:rPr>
              <a:t> </a:t>
            </a:r>
            <a:r>
              <a:rPr sz="2400" b="1" spc="-250" dirty="0" err="1">
                <a:latin typeface="Arial"/>
                <a:cs typeface="Arial"/>
              </a:rPr>
              <a:t>contemplad</a:t>
            </a:r>
            <a:r>
              <a:rPr sz="2400" b="1" spc="-265" dirty="0" err="1">
                <a:latin typeface="Arial"/>
                <a:cs typeface="Arial"/>
              </a:rPr>
              <a:t>o</a:t>
            </a:r>
            <a:r>
              <a:rPr sz="2400" b="1" spc="-110" dirty="0">
                <a:latin typeface="Arial"/>
                <a:cs typeface="Arial"/>
              </a:rPr>
              <a:t> </a:t>
            </a:r>
            <a:r>
              <a:rPr sz="2400" b="1" spc="-260" dirty="0">
                <a:latin typeface="Arial"/>
                <a:cs typeface="Arial"/>
              </a:rPr>
              <a:t>na</a:t>
            </a:r>
            <a:r>
              <a:rPr sz="2400" b="1" spc="-245" dirty="0">
                <a:latin typeface="Arial"/>
                <a:cs typeface="Arial"/>
              </a:rPr>
              <a:t>s</a:t>
            </a:r>
            <a:r>
              <a:rPr sz="2400" b="1" spc="-110" dirty="0">
                <a:latin typeface="Arial"/>
                <a:cs typeface="Arial"/>
              </a:rPr>
              <a:t> </a:t>
            </a:r>
            <a:r>
              <a:rPr sz="2400" b="1" spc="-200" dirty="0">
                <a:latin typeface="Arial"/>
                <a:cs typeface="Arial"/>
              </a:rPr>
              <a:t>discipl</a:t>
            </a:r>
            <a:r>
              <a:rPr sz="2400" b="1" spc="-114" dirty="0">
                <a:latin typeface="Arial"/>
                <a:cs typeface="Arial"/>
              </a:rPr>
              <a:t>i</a:t>
            </a:r>
            <a:r>
              <a:rPr sz="2400" b="1" spc="-254" dirty="0">
                <a:latin typeface="Arial"/>
                <a:cs typeface="Arial"/>
              </a:rPr>
              <a:t>na</a:t>
            </a:r>
            <a:r>
              <a:rPr sz="2400" b="1" spc="-250" dirty="0">
                <a:latin typeface="Arial"/>
                <a:cs typeface="Arial"/>
              </a:rPr>
              <a:t>s</a:t>
            </a:r>
            <a:r>
              <a:rPr sz="2400" b="1" spc="-145" dirty="0">
                <a:latin typeface="Arial"/>
                <a:cs typeface="Arial"/>
              </a:rPr>
              <a:t>:</a:t>
            </a:r>
            <a:endParaRPr sz="2400" dirty="0">
              <a:latin typeface="Arial"/>
              <a:cs typeface="Arial"/>
            </a:endParaRPr>
          </a:p>
          <a:p>
            <a:pPr>
              <a:lnSpc>
                <a:spcPct val="100000"/>
              </a:lnSpc>
              <a:spcBef>
                <a:spcPts val="10"/>
              </a:spcBef>
            </a:pPr>
            <a:endParaRPr sz="2400" dirty="0">
              <a:latin typeface="Arial"/>
              <a:cs typeface="Arial"/>
            </a:endParaRPr>
          </a:p>
          <a:p>
            <a:pPr marL="355600" indent="-342900">
              <a:lnSpc>
                <a:spcPct val="100000"/>
              </a:lnSpc>
              <a:buFont typeface="Wingdings"/>
              <a:buChar char=""/>
              <a:tabLst>
                <a:tab pos="354965" algn="l"/>
                <a:tab pos="355600" algn="l"/>
              </a:tabLst>
            </a:pPr>
            <a:r>
              <a:rPr lang="pt-BR" sz="2400" b="1" spc="-5" dirty="0">
                <a:latin typeface="Calibri"/>
                <a:cs typeface="Calibri"/>
              </a:rPr>
              <a:t>Direito das Minorias</a:t>
            </a:r>
            <a:r>
              <a:rPr sz="2400" b="1" spc="-35" dirty="0">
                <a:latin typeface="Calibri"/>
                <a:cs typeface="Calibri"/>
              </a:rPr>
              <a:t> </a:t>
            </a:r>
            <a:r>
              <a:rPr sz="2400" b="1" spc="-5" dirty="0">
                <a:latin typeface="Calibri"/>
                <a:cs typeface="Calibri"/>
              </a:rPr>
              <a:t>(1º</a:t>
            </a:r>
            <a:r>
              <a:rPr sz="2400" b="1" dirty="0">
                <a:latin typeface="Calibri"/>
                <a:cs typeface="Calibri"/>
              </a:rPr>
              <a:t> </a:t>
            </a:r>
            <a:r>
              <a:rPr lang="pt-BR" sz="2400" b="1" dirty="0">
                <a:latin typeface="Calibri"/>
                <a:cs typeface="Calibri"/>
              </a:rPr>
              <a:t>semestre</a:t>
            </a:r>
            <a:r>
              <a:rPr sz="2400" b="1" dirty="0">
                <a:latin typeface="Calibri"/>
                <a:cs typeface="Calibri"/>
              </a:rPr>
              <a:t>)</a:t>
            </a:r>
            <a:r>
              <a:rPr lang="pt-BR" sz="2400" b="1" dirty="0">
                <a:latin typeface="Calibri"/>
                <a:cs typeface="Calibri"/>
              </a:rPr>
              <a:t>;</a:t>
            </a:r>
            <a:endParaRPr sz="2400" dirty="0">
              <a:latin typeface="Calibri"/>
              <a:cs typeface="Calibri"/>
            </a:endParaRPr>
          </a:p>
          <a:p>
            <a:pPr marL="355600" indent="-342900">
              <a:lnSpc>
                <a:spcPct val="100000"/>
              </a:lnSpc>
              <a:buFont typeface="Wingdings"/>
              <a:buChar char=""/>
              <a:tabLst>
                <a:tab pos="354965" algn="l"/>
                <a:tab pos="355600" algn="l"/>
              </a:tabLst>
            </a:pPr>
            <a:r>
              <a:rPr lang="pt-BR" sz="2400" b="1" spc="-10" dirty="0">
                <a:latin typeface="Calibri"/>
                <a:cs typeface="Calibri"/>
              </a:rPr>
              <a:t>Antropologia e Sociologia Jurídica</a:t>
            </a:r>
            <a:r>
              <a:rPr sz="2400" b="1" spc="-10" dirty="0">
                <a:latin typeface="Calibri"/>
                <a:cs typeface="Calibri"/>
              </a:rPr>
              <a:t> </a:t>
            </a:r>
            <a:r>
              <a:rPr sz="2400" b="1" spc="-5" dirty="0">
                <a:latin typeface="Calibri"/>
                <a:cs typeface="Calibri"/>
              </a:rPr>
              <a:t>(2º </a:t>
            </a:r>
            <a:r>
              <a:rPr lang="pt-BR" sz="2400" b="1" spc="-5" dirty="0">
                <a:latin typeface="Calibri"/>
                <a:cs typeface="Calibri"/>
              </a:rPr>
              <a:t>semestre</a:t>
            </a:r>
            <a:r>
              <a:rPr sz="2400" b="1" spc="-5" dirty="0">
                <a:latin typeface="Calibri"/>
                <a:cs typeface="Calibri"/>
              </a:rPr>
              <a:t>)</a:t>
            </a:r>
            <a:r>
              <a:rPr lang="pt-BR" sz="2400" b="1" spc="-5" dirty="0">
                <a:latin typeface="Calibri"/>
                <a:cs typeface="Calibri"/>
              </a:rPr>
              <a:t>;</a:t>
            </a:r>
          </a:p>
          <a:p>
            <a:pPr marL="355600" indent="-342900">
              <a:lnSpc>
                <a:spcPct val="100000"/>
              </a:lnSpc>
              <a:buFont typeface="Wingdings"/>
              <a:buChar char=""/>
              <a:tabLst>
                <a:tab pos="354965" algn="l"/>
                <a:tab pos="355600" algn="l"/>
              </a:tabLst>
            </a:pPr>
            <a:r>
              <a:rPr lang="pt-BR" sz="2400" b="1" spc="-5" dirty="0">
                <a:latin typeface="Calibri"/>
                <a:cs typeface="Calibri"/>
              </a:rPr>
              <a:t>Relação Jurídica e Social na Amazônia (2º semestre);</a:t>
            </a:r>
            <a:endParaRPr sz="2400" dirty="0">
              <a:latin typeface="Calibri"/>
              <a:cs typeface="Calibri"/>
            </a:endParaRPr>
          </a:p>
          <a:p>
            <a:pPr marL="355600" indent="-342900">
              <a:lnSpc>
                <a:spcPct val="100000"/>
              </a:lnSpc>
              <a:spcBef>
                <a:spcPts val="5"/>
              </a:spcBef>
              <a:buFont typeface="Wingdings"/>
              <a:buChar char=""/>
              <a:tabLst>
                <a:tab pos="354965" algn="l"/>
                <a:tab pos="355600" algn="l"/>
              </a:tabLst>
            </a:pPr>
            <a:r>
              <a:rPr lang="pt-BR" sz="2400" b="1" spc="-10" dirty="0">
                <a:latin typeface="Calibri"/>
                <a:cs typeface="Calibri"/>
              </a:rPr>
              <a:t>Direito Internacional Público e Privado </a:t>
            </a:r>
            <a:r>
              <a:rPr sz="2400" b="1" spc="-5" dirty="0">
                <a:latin typeface="Calibri"/>
                <a:cs typeface="Calibri"/>
              </a:rPr>
              <a:t> (</a:t>
            </a:r>
            <a:r>
              <a:rPr lang="pt-BR" sz="2400" b="1" spc="-5" dirty="0">
                <a:latin typeface="Calibri"/>
                <a:cs typeface="Calibri"/>
              </a:rPr>
              <a:t>4</a:t>
            </a:r>
            <a:r>
              <a:rPr sz="2400" b="1" spc="-5" dirty="0">
                <a:latin typeface="Calibri"/>
                <a:cs typeface="Calibri"/>
              </a:rPr>
              <a:t>º</a:t>
            </a:r>
            <a:r>
              <a:rPr sz="2400" b="1" dirty="0">
                <a:latin typeface="Calibri"/>
                <a:cs typeface="Calibri"/>
              </a:rPr>
              <a:t> </a:t>
            </a:r>
            <a:r>
              <a:rPr lang="pt-BR" sz="2400" b="1" spc="-5" dirty="0">
                <a:latin typeface="Calibri"/>
                <a:cs typeface="Calibri"/>
              </a:rPr>
              <a:t>semestre</a:t>
            </a:r>
            <a:r>
              <a:rPr sz="2400" b="1" spc="-5" dirty="0">
                <a:latin typeface="Calibri"/>
                <a:cs typeface="Calibri"/>
              </a:rPr>
              <a:t>)</a:t>
            </a:r>
            <a:r>
              <a:rPr lang="pt-BR" sz="2400" b="1" spc="-5" dirty="0">
                <a:latin typeface="Calibri"/>
                <a:cs typeface="Calibri"/>
              </a:rPr>
              <a:t>;</a:t>
            </a:r>
          </a:p>
          <a:p>
            <a:pPr marL="355600" indent="-342900">
              <a:lnSpc>
                <a:spcPct val="100000"/>
              </a:lnSpc>
              <a:spcBef>
                <a:spcPts val="5"/>
              </a:spcBef>
              <a:buFont typeface="Wingdings"/>
              <a:buChar char=""/>
              <a:tabLst>
                <a:tab pos="354965" algn="l"/>
                <a:tab pos="355600" algn="l"/>
              </a:tabLst>
            </a:pPr>
            <a:r>
              <a:rPr lang="pt-BR" sz="2400" b="1" spc="-5" dirty="0">
                <a:latin typeface="Calibri"/>
                <a:cs typeface="Calibri"/>
              </a:rPr>
              <a:t>Direito Constitucional (2º ao 5º semestre);</a:t>
            </a:r>
          </a:p>
          <a:p>
            <a:pPr marL="355600" indent="-342900">
              <a:lnSpc>
                <a:spcPct val="100000"/>
              </a:lnSpc>
              <a:spcBef>
                <a:spcPts val="5"/>
              </a:spcBef>
              <a:buFont typeface="Wingdings"/>
              <a:buChar char=""/>
              <a:tabLst>
                <a:tab pos="354965" algn="l"/>
                <a:tab pos="355600" algn="l"/>
              </a:tabLst>
            </a:pPr>
            <a:r>
              <a:rPr lang="pt-BR" sz="2400" b="1" spc="-5" dirty="0">
                <a:latin typeface="Calibri"/>
                <a:cs typeface="Calibri"/>
              </a:rPr>
              <a:t>Direito do Trabalho (6º ao 7º semestre);</a:t>
            </a:r>
          </a:p>
          <a:p>
            <a:pPr marL="355600" indent="-342900">
              <a:lnSpc>
                <a:spcPct val="100000"/>
              </a:lnSpc>
              <a:spcBef>
                <a:spcPts val="5"/>
              </a:spcBef>
              <a:buFont typeface="Wingdings"/>
              <a:buChar char=""/>
              <a:tabLst>
                <a:tab pos="354965" algn="l"/>
                <a:tab pos="355600" algn="l"/>
              </a:tabLst>
            </a:pPr>
            <a:r>
              <a:rPr lang="pt-BR" sz="2400" b="1" spc="-5" dirty="0">
                <a:latin typeface="Calibri"/>
                <a:cs typeface="Calibri"/>
              </a:rPr>
              <a:t>Direito da pessoa migrante refugiada, asilada e apátrida (optativa).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291084" y="1781555"/>
            <a:ext cx="2170176" cy="4775200"/>
            <a:chOff x="291084" y="1781555"/>
            <a:chExt cx="2170176" cy="4775200"/>
          </a:xfrm>
        </p:grpSpPr>
        <p:pic>
          <p:nvPicPr>
            <p:cNvPr id="8" name="object 8"/>
            <p:cNvPicPr/>
            <p:nvPr/>
          </p:nvPicPr>
          <p:blipFill>
            <a:blip r:embed="rId2" cstate="print"/>
            <a:stretch>
              <a:fillRect/>
            </a:stretch>
          </p:blipFill>
          <p:spPr>
            <a:xfrm>
              <a:off x="291084" y="4341876"/>
              <a:ext cx="2035302" cy="1157478"/>
            </a:xfrm>
            <a:prstGeom prst="rect">
              <a:avLst/>
            </a:prstGeom>
          </p:spPr>
        </p:pic>
        <p:pic>
          <p:nvPicPr>
            <p:cNvPr id="9" name="object 9"/>
            <p:cNvPicPr/>
            <p:nvPr/>
          </p:nvPicPr>
          <p:blipFill>
            <a:blip r:embed="rId3" cstate="print"/>
            <a:stretch>
              <a:fillRect/>
            </a:stretch>
          </p:blipFill>
          <p:spPr>
            <a:xfrm>
              <a:off x="306324" y="3223259"/>
              <a:ext cx="2007108" cy="1129283"/>
            </a:xfrm>
            <a:prstGeom prst="rect">
              <a:avLst/>
            </a:prstGeom>
          </p:spPr>
        </p:pic>
        <p:sp>
          <p:nvSpPr>
            <p:cNvPr id="10" name="object 10"/>
            <p:cNvSpPr/>
            <p:nvPr/>
          </p:nvSpPr>
          <p:spPr>
            <a:xfrm>
              <a:off x="2461260" y="1781555"/>
              <a:ext cx="0" cy="4775200"/>
            </a:xfrm>
            <a:custGeom>
              <a:avLst/>
              <a:gdLst/>
              <a:ahLst/>
              <a:cxnLst/>
              <a:rect l="l" t="t" r="r" b="b"/>
              <a:pathLst>
                <a:path h="4775200">
                  <a:moveTo>
                    <a:pt x="0" y="0"/>
                  </a:moveTo>
                  <a:lnTo>
                    <a:pt x="0" y="4774831"/>
                  </a:lnTo>
                </a:path>
              </a:pathLst>
            </a:custGeom>
            <a:ln w="57150">
              <a:solidFill>
                <a:srgbClr val="497DBA"/>
              </a:solidFill>
            </a:ln>
          </p:spPr>
          <p:txBody>
            <a:bodyPr wrap="square" lIns="0" tIns="0" rIns="0" bIns="0" rtlCol="0"/>
            <a:lstStyle/>
            <a:p>
              <a:endParaRPr/>
            </a:p>
          </p:txBody>
        </p:sp>
      </p:grpSp>
      <p:sp>
        <p:nvSpPr>
          <p:cNvPr id="11" name="object 11"/>
          <p:cNvSpPr txBox="1">
            <a:spLocks noGrp="1"/>
          </p:cNvSpPr>
          <p:nvPr>
            <p:ph type="title"/>
          </p:nvPr>
        </p:nvSpPr>
        <p:spPr>
          <a:xfrm>
            <a:off x="-1219199" y="844423"/>
            <a:ext cx="13202030" cy="873957"/>
          </a:xfrm>
          <a:prstGeom prst="rect">
            <a:avLst/>
          </a:prstGeom>
        </p:spPr>
        <p:txBody>
          <a:bodyPr vert="horz" wrap="square" lIns="0" tIns="12065" rIns="0" bIns="0" rtlCol="0">
            <a:spAutoFit/>
          </a:bodyPr>
          <a:lstStyle/>
          <a:p>
            <a:pPr marL="7680959" marR="5080" indent="1584960">
              <a:lnSpc>
                <a:spcPct val="100000"/>
              </a:lnSpc>
              <a:spcBef>
                <a:spcPts val="95"/>
              </a:spcBef>
            </a:pPr>
            <a:r>
              <a:rPr lang="pt-BR" spc="-10" dirty="0"/>
              <a:t>Políticas Institucionais no âmbito do curso – Política de Ensino</a:t>
            </a:r>
            <a:endParaRPr spc="-5" dirty="0"/>
          </a:p>
        </p:txBody>
      </p:sp>
      <p:pic>
        <p:nvPicPr>
          <p:cNvPr id="5" name="Imagem 4">
            <a:extLst>
              <a:ext uri="{FF2B5EF4-FFF2-40B4-BE49-F238E27FC236}">
                <a16:creationId xmlns:a16="http://schemas.microsoft.com/office/drawing/2014/main" id="{F8414DB1-71A8-DDE2-C6B7-0E6C1C1E1387}"/>
              </a:ext>
            </a:extLst>
          </p:cNvPr>
          <p:cNvPicPr>
            <a:picLocks noChangeAspect="1"/>
          </p:cNvPicPr>
          <p:nvPr/>
        </p:nvPicPr>
        <p:blipFill rotWithShape="1">
          <a:blip r:embed="rId4"/>
          <a:srcRect l="-1852" t="13333" b="41112"/>
          <a:stretch/>
        </p:blipFill>
        <p:spPr>
          <a:xfrm>
            <a:off x="2944947" y="1894445"/>
            <a:ext cx="1697242" cy="1686956"/>
          </a:xfrm>
          <a:prstGeom prst="rect">
            <a:avLst/>
          </a:prstGeom>
        </p:spPr>
      </p:pic>
      <p:pic>
        <p:nvPicPr>
          <p:cNvPr id="6" name="Imagem 5">
            <a:extLst>
              <a:ext uri="{FF2B5EF4-FFF2-40B4-BE49-F238E27FC236}">
                <a16:creationId xmlns:a16="http://schemas.microsoft.com/office/drawing/2014/main" id="{1CC86FBA-7A82-B58A-7D6C-1BE61DE1117E}"/>
              </a:ext>
            </a:extLst>
          </p:cNvPr>
          <p:cNvPicPr>
            <a:picLocks noChangeAspect="1"/>
          </p:cNvPicPr>
          <p:nvPr/>
        </p:nvPicPr>
        <p:blipFill rotWithShape="1">
          <a:blip r:embed="rId5"/>
          <a:srcRect t="10238" b="48332"/>
          <a:stretch/>
        </p:blipFill>
        <p:spPr>
          <a:xfrm>
            <a:off x="10058400" y="1894445"/>
            <a:ext cx="1666802" cy="1534555"/>
          </a:xfrm>
          <a:prstGeom prst="rect">
            <a:avLst/>
          </a:prstGeom>
        </p:spPr>
      </p:pic>
      <p:sp>
        <p:nvSpPr>
          <p:cNvPr id="7" name="CaixaDeTexto 6">
            <a:extLst>
              <a:ext uri="{FF2B5EF4-FFF2-40B4-BE49-F238E27FC236}">
                <a16:creationId xmlns:a16="http://schemas.microsoft.com/office/drawing/2014/main" id="{2D5BC894-CFED-CA9A-73D5-216484F8D494}"/>
              </a:ext>
            </a:extLst>
          </p:cNvPr>
          <p:cNvSpPr txBox="1"/>
          <p:nvPr/>
        </p:nvSpPr>
        <p:spPr>
          <a:xfrm>
            <a:off x="2944947" y="5678713"/>
            <a:ext cx="7746993" cy="369332"/>
          </a:xfrm>
          <a:prstGeom prst="rect">
            <a:avLst/>
          </a:prstGeom>
          <a:noFill/>
        </p:spPr>
        <p:txBody>
          <a:bodyPr wrap="none" rtlCol="0">
            <a:spAutoFit/>
          </a:bodyPr>
          <a:lstStyle/>
          <a:p>
            <a:r>
              <a:rPr lang="pt-BR" dirty="0"/>
              <a:t>Metodologia ativa para o debate sobre o Direito de Minorias e o acesso a justiça.</a:t>
            </a:r>
          </a:p>
        </p:txBody>
      </p:sp>
      <p:pic>
        <p:nvPicPr>
          <p:cNvPr id="12" name="Imagem 11">
            <a:extLst>
              <a:ext uri="{FF2B5EF4-FFF2-40B4-BE49-F238E27FC236}">
                <a16:creationId xmlns:a16="http://schemas.microsoft.com/office/drawing/2014/main" id="{CDE82A1B-98E6-B192-535B-3442F7DDEC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9042" y="2174614"/>
            <a:ext cx="5001907" cy="2813573"/>
          </a:xfrm>
          <a:prstGeom prst="rect">
            <a:avLst/>
          </a:prstGeom>
        </p:spPr>
      </p:pic>
      <p:pic>
        <p:nvPicPr>
          <p:cNvPr id="14" name="Imagem 13">
            <a:extLst>
              <a:ext uri="{FF2B5EF4-FFF2-40B4-BE49-F238E27FC236}">
                <a16:creationId xmlns:a16="http://schemas.microsoft.com/office/drawing/2014/main" id="{FC9CB8F6-73DF-AAAD-DDF5-D4CDE50A7C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1442" y="3977277"/>
            <a:ext cx="1740747" cy="1305560"/>
          </a:xfrm>
          <a:prstGeom prst="rect">
            <a:avLst/>
          </a:prstGeom>
        </p:spPr>
      </p:pic>
      <p:pic>
        <p:nvPicPr>
          <p:cNvPr id="18" name="Imagem 17">
            <a:extLst>
              <a:ext uri="{FF2B5EF4-FFF2-40B4-BE49-F238E27FC236}">
                <a16:creationId xmlns:a16="http://schemas.microsoft.com/office/drawing/2014/main" id="{96053E6C-ACB2-9860-E912-919223A24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7803" y="3895212"/>
            <a:ext cx="1687400" cy="1534555"/>
          </a:xfrm>
          <a:prstGeom prst="rect">
            <a:avLst/>
          </a:prstGeom>
        </p:spPr>
      </p:pic>
    </p:spTree>
    <p:extLst>
      <p:ext uri="{BB962C8B-B14F-4D97-AF65-F5344CB8AC3E}">
        <p14:creationId xmlns:p14="http://schemas.microsoft.com/office/powerpoint/2010/main" val="101022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291084" y="1781555"/>
            <a:ext cx="2170176" cy="4775200"/>
            <a:chOff x="291084" y="1781555"/>
            <a:chExt cx="2170176" cy="4775200"/>
          </a:xfrm>
        </p:grpSpPr>
        <p:pic>
          <p:nvPicPr>
            <p:cNvPr id="8" name="object 8"/>
            <p:cNvPicPr/>
            <p:nvPr/>
          </p:nvPicPr>
          <p:blipFill>
            <a:blip r:embed="rId2" cstate="print"/>
            <a:stretch>
              <a:fillRect/>
            </a:stretch>
          </p:blipFill>
          <p:spPr>
            <a:xfrm>
              <a:off x="291084" y="4341876"/>
              <a:ext cx="2035302" cy="1157478"/>
            </a:xfrm>
            <a:prstGeom prst="rect">
              <a:avLst/>
            </a:prstGeom>
          </p:spPr>
        </p:pic>
        <p:pic>
          <p:nvPicPr>
            <p:cNvPr id="9" name="object 9"/>
            <p:cNvPicPr/>
            <p:nvPr/>
          </p:nvPicPr>
          <p:blipFill>
            <a:blip r:embed="rId3" cstate="print"/>
            <a:stretch>
              <a:fillRect/>
            </a:stretch>
          </p:blipFill>
          <p:spPr>
            <a:xfrm>
              <a:off x="306324" y="3223259"/>
              <a:ext cx="2007108" cy="1129283"/>
            </a:xfrm>
            <a:prstGeom prst="rect">
              <a:avLst/>
            </a:prstGeom>
          </p:spPr>
        </p:pic>
        <p:sp>
          <p:nvSpPr>
            <p:cNvPr id="10" name="object 10"/>
            <p:cNvSpPr/>
            <p:nvPr/>
          </p:nvSpPr>
          <p:spPr>
            <a:xfrm>
              <a:off x="2461260" y="1781555"/>
              <a:ext cx="0" cy="4775200"/>
            </a:xfrm>
            <a:custGeom>
              <a:avLst/>
              <a:gdLst/>
              <a:ahLst/>
              <a:cxnLst/>
              <a:rect l="l" t="t" r="r" b="b"/>
              <a:pathLst>
                <a:path h="4775200">
                  <a:moveTo>
                    <a:pt x="0" y="0"/>
                  </a:moveTo>
                  <a:lnTo>
                    <a:pt x="0" y="4774831"/>
                  </a:lnTo>
                </a:path>
              </a:pathLst>
            </a:custGeom>
            <a:ln w="57150">
              <a:solidFill>
                <a:srgbClr val="497DBA"/>
              </a:solidFill>
            </a:ln>
          </p:spPr>
          <p:txBody>
            <a:bodyPr wrap="square" lIns="0" tIns="0" rIns="0" bIns="0" rtlCol="0"/>
            <a:lstStyle/>
            <a:p>
              <a:endParaRPr/>
            </a:p>
          </p:txBody>
        </p:sp>
      </p:grpSp>
      <p:sp>
        <p:nvSpPr>
          <p:cNvPr id="11" name="object 11"/>
          <p:cNvSpPr txBox="1">
            <a:spLocks noGrp="1"/>
          </p:cNvSpPr>
          <p:nvPr>
            <p:ph type="title"/>
          </p:nvPr>
        </p:nvSpPr>
        <p:spPr>
          <a:xfrm>
            <a:off x="-1523999" y="844423"/>
            <a:ext cx="13506830" cy="873957"/>
          </a:xfrm>
          <a:prstGeom prst="rect">
            <a:avLst/>
          </a:prstGeom>
        </p:spPr>
        <p:txBody>
          <a:bodyPr vert="horz" wrap="square" lIns="0" tIns="12065" rIns="0" bIns="0" rtlCol="0">
            <a:spAutoFit/>
          </a:bodyPr>
          <a:lstStyle/>
          <a:p>
            <a:pPr marL="7680959" marR="5080" indent="1584960">
              <a:lnSpc>
                <a:spcPct val="100000"/>
              </a:lnSpc>
              <a:spcBef>
                <a:spcPts val="95"/>
              </a:spcBef>
            </a:pPr>
            <a:r>
              <a:rPr lang="pt-BR" spc="-10" dirty="0"/>
              <a:t>Políticas Institucionais no âmbito do curso – Política de Ensino</a:t>
            </a:r>
            <a:endParaRPr spc="-5" dirty="0"/>
          </a:p>
        </p:txBody>
      </p:sp>
      <p:sp>
        <p:nvSpPr>
          <p:cNvPr id="7" name="CaixaDeTexto 6">
            <a:extLst>
              <a:ext uri="{FF2B5EF4-FFF2-40B4-BE49-F238E27FC236}">
                <a16:creationId xmlns:a16="http://schemas.microsoft.com/office/drawing/2014/main" id="{2D5BC894-CFED-CA9A-73D5-216484F8D494}"/>
              </a:ext>
            </a:extLst>
          </p:cNvPr>
          <p:cNvSpPr txBox="1"/>
          <p:nvPr/>
        </p:nvSpPr>
        <p:spPr>
          <a:xfrm>
            <a:off x="2944947" y="5678713"/>
            <a:ext cx="8178906" cy="646331"/>
          </a:xfrm>
          <a:prstGeom prst="rect">
            <a:avLst/>
          </a:prstGeom>
          <a:noFill/>
        </p:spPr>
        <p:txBody>
          <a:bodyPr wrap="none" rtlCol="0">
            <a:spAutoFit/>
          </a:bodyPr>
          <a:lstStyle/>
          <a:p>
            <a:r>
              <a:rPr lang="pt-BR" dirty="0"/>
              <a:t>Participação dos alunos de Direito da Faculdade Cosmopolita no movimento social </a:t>
            </a:r>
          </a:p>
          <a:p>
            <a:r>
              <a:rPr lang="pt-BR" dirty="0"/>
              <a:t>– Grupo Mulheres do Brasil no combate a violência contra a mulher, crianças e idosos.</a:t>
            </a:r>
          </a:p>
        </p:txBody>
      </p:sp>
      <p:pic>
        <p:nvPicPr>
          <p:cNvPr id="14" name="Imagem 13">
            <a:extLst>
              <a:ext uri="{FF2B5EF4-FFF2-40B4-BE49-F238E27FC236}">
                <a16:creationId xmlns:a16="http://schemas.microsoft.com/office/drawing/2014/main" id="{EA6DB326-A619-EFF3-05E6-1347BC6537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1872371"/>
            <a:ext cx="2133600" cy="1594273"/>
          </a:xfrm>
          <a:prstGeom prst="rect">
            <a:avLst/>
          </a:prstGeom>
        </p:spPr>
      </p:pic>
      <p:pic>
        <p:nvPicPr>
          <p:cNvPr id="16" name="Imagem 15">
            <a:extLst>
              <a:ext uri="{FF2B5EF4-FFF2-40B4-BE49-F238E27FC236}">
                <a16:creationId xmlns:a16="http://schemas.microsoft.com/office/drawing/2014/main" id="{DC41F69D-2E81-5B6A-8BF0-C1853B9E03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4659" y="3595648"/>
            <a:ext cx="2098496" cy="1594274"/>
          </a:xfrm>
          <a:prstGeom prst="rect">
            <a:avLst/>
          </a:prstGeom>
        </p:spPr>
      </p:pic>
      <p:pic>
        <p:nvPicPr>
          <p:cNvPr id="18" name="Imagem 17">
            <a:extLst>
              <a:ext uri="{FF2B5EF4-FFF2-40B4-BE49-F238E27FC236}">
                <a16:creationId xmlns:a16="http://schemas.microsoft.com/office/drawing/2014/main" id="{9DDFCD0A-6E9B-BDCF-67A1-11DFD93FAA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0800" y="3782975"/>
            <a:ext cx="1561754" cy="1585615"/>
          </a:xfrm>
          <a:prstGeom prst="rect">
            <a:avLst/>
          </a:prstGeom>
        </p:spPr>
      </p:pic>
      <p:pic>
        <p:nvPicPr>
          <p:cNvPr id="20" name="Imagem 19">
            <a:extLst>
              <a:ext uri="{FF2B5EF4-FFF2-40B4-BE49-F238E27FC236}">
                <a16:creationId xmlns:a16="http://schemas.microsoft.com/office/drawing/2014/main" id="{ADB88BE3-47D5-9882-2D7E-2BC7FBEA3A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800" y="1935842"/>
            <a:ext cx="1561754" cy="1583444"/>
          </a:xfrm>
          <a:prstGeom prst="rect">
            <a:avLst/>
          </a:prstGeom>
        </p:spPr>
      </p:pic>
      <p:pic>
        <p:nvPicPr>
          <p:cNvPr id="22" name="Imagem 21">
            <a:extLst>
              <a:ext uri="{FF2B5EF4-FFF2-40B4-BE49-F238E27FC236}">
                <a16:creationId xmlns:a16="http://schemas.microsoft.com/office/drawing/2014/main" id="{96A3ED54-7D5B-B041-257B-B9C8CA52BF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1347" y="1881702"/>
            <a:ext cx="4661624" cy="3496219"/>
          </a:xfrm>
          <a:prstGeom prst="rect">
            <a:avLst/>
          </a:prstGeom>
        </p:spPr>
      </p:pic>
    </p:spTree>
    <p:extLst>
      <p:ext uri="{BB962C8B-B14F-4D97-AF65-F5344CB8AC3E}">
        <p14:creationId xmlns:p14="http://schemas.microsoft.com/office/powerpoint/2010/main" val="2415675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291084" y="1781555"/>
            <a:ext cx="2170176" cy="4775200"/>
            <a:chOff x="291084" y="1781555"/>
            <a:chExt cx="2170176" cy="4775200"/>
          </a:xfrm>
        </p:grpSpPr>
        <p:pic>
          <p:nvPicPr>
            <p:cNvPr id="8" name="object 8"/>
            <p:cNvPicPr/>
            <p:nvPr/>
          </p:nvPicPr>
          <p:blipFill>
            <a:blip r:embed="rId2" cstate="print"/>
            <a:stretch>
              <a:fillRect/>
            </a:stretch>
          </p:blipFill>
          <p:spPr>
            <a:xfrm>
              <a:off x="291084" y="4341876"/>
              <a:ext cx="2035302" cy="1157478"/>
            </a:xfrm>
            <a:prstGeom prst="rect">
              <a:avLst/>
            </a:prstGeom>
          </p:spPr>
        </p:pic>
        <p:pic>
          <p:nvPicPr>
            <p:cNvPr id="9" name="object 9"/>
            <p:cNvPicPr/>
            <p:nvPr/>
          </p:nvPicPr>
          <p:blipFill>
            <a:blip r:embed="rId3" cstate="print"/>
            <a:stretch>
              <a:fillRect/>
            </a:stretch>
          </p:blipFill>
          <p:spPr>
            <a:xfrm>
              <a:off x="306324" y="3223259"/>
              <a:ext cx="2007108" cy="1129283"/>
            </a:xfrm>
            <a:prstGeom prst="rect">
              <a:avLst/>
            </a:prstGeom>
          </p:spPr>
        </p:pic>
        <p:sp>
          <p:nvSpPr>
            <p:cNvPr id="10" name="object 10"/>
            <p:cNvSpPr/>
            <p:nvPr/>
          </p:nvSpPr>
          <p:spPr>
            <a:xfrm>
              <a:off x="2461260" y="1781555"/>
              <a:ext cx="0" cy="4775200"/>
            </a:xfrm>
            <a:custGeom>
              <a:avLst/>
              <a:gdLst/>
              <a:ahLst/>
              <a:cxnLst/>
              <a:rect l="l" t="t" r="r" b="b"/>
              <a:pathLst>
                <a:path h="4775200">
                  <a:moveTo>
                    <a:pt x="0" y="0"/>
                  </a:moveTo>
                  <a:lnTo>
                    <a:pt x="0" y="4774831"/>
                  </a:lnTo>
                </a:path>
              </a:pathLst>
            </a:custGeom>
            <a:ln w="57150">
              <a:solidFill>
                <a:srgbClr val="497DBA"/>
              </a:solidFill>
            </a:ln>
          </p:spPr>
          <p:txBody>
            <a:bodyPr wrap="square" lIns="0" tIns="0" rIns="0" bIns="0" rtlCol="0"/>
            <a:lstStyle/>
            <a:p>
              <a:endParaRPr/>
            </a:p>
          </p:txBody>
        </p:sp>
      </p:grpSp>
      <p:sp>
        <p:nvSpPr>
          <p:cNvPr id="11" name="object 11"/>
          <p:cNvSpPr txBox="1">
            <a:spLocks noGrp="1"/>
          </p:cNvSpPr>
          <p:nvPr>
            <p:ph type="title"/>
          </p:nvPr>
        </p:nvSpPr>
        <p:spPr>
          <a:xfrm>
            <a:off x="-1523999" y="844423"/>
            <a:ext cx="13506830" cy="873957"/>
          </a:xfrm>
          <a:prstGeom prst="rect">
            <a:avLst/>
          </a:prstGeom>
        </p:spPr>
        <p:txBody>
          <a:bodyPr vert="horz" wrap="square" lIns="0" tIns="12065" rIns="0" bIns="0" rtlCol="0">
            <a:spAutoFit/>
          </a:bodyPr>
          <a:lstStyle/>
          <a:p>
            <a:pPr marL="7680959" marR="5080" indent="1584960">
              <a:lnSpc>
                <a:spcPct val="100000"/>
              </a:lnSpc>
              <a:spcBef>
                <a:spcPts val="95"/>
              </a:spcBef>
            </a:pPr>
            <a:r>
              <a:rPr lang="pt-BR" spc="-10" dirty="0"/>
              <a:t>Políticas Institucionais no âmbito do curso – Política de Ensino</a:t>
            </a:r>
            <a:endParaRPr spc="-5" dirty="0"/>
          </a:p>
        </p:txBody>
      </p:sp>
      <p:sp>
        <p:nvSpPr>
          <p:cNvPr id="7" name="CaixaDeTexto 6">
            <a:extLst>
              <a:ext uri="{FF2B5EF4-FFF2-40B4-BE49-F238E27FC236}">
                <a16:creationId xmlns:a16="http://schemas.microsoft.com/office/drawing/2014/main" id="{2D5BC894-CFED-CA9A-73D5-216484F8D494}"/>
              </a:ext>
            </a:extLst>
          </p:cNvPr>
          <p:cNvSpPr txBox="1"/>
          <p:nvPr/>
        </p:nvSpPr>
        <p:spPr>
          <a:xfrm>
            <a:off x="2944947" y="5678713"/>
            <a:ext cx="8521307" cy="646331"/>
          </a:xfrm>
          <a:prstGeom prst="rect">
            <a:avLst/>
          </a:prstGeom>
          <a:noFill/>
        </p:spPr>
        <p:txBody>
          <a:bodyPr wrap="none" rtlCol="0">
            <a:spAutoFit/>
          </a:bodyPr>
          <a:lstStyle/>
          <a:p>
            <a:r>
              <a:rPr lang="pt-BR" dirty="0"/>
              <a:t>Atendimento humanitário a pessoas migrantes e refugiadas no núcleo de prática jurídica </a:t>
            </a:r>
          </a:p>
          <a:p>
            <a:r>
              <a:rPr lang="pt-BR" dirty="0"/>
              <a:t>e itinerante.</a:t>
            </a:r>
          </a:p>
        </p:txBody>
      </p:sp>
      <p:pic>
        <p:nvPicPr>
          <p:cNvPr id="5" name="Imagem 4">
            <a:extLst>
              <a:ext uri="{FF2B5EF4-FFF2-40B4-BE49-F238E27FC236}">
                <a16:creationId xmlns:a16="http://schemas.microsoft.com/office/drawing/2014/main" id="{F170C036-8407-D82E-2BC0-485501022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1" y="1791080"/>
            <a:ext cx="3352799" cy="1420464"/>
          </a:xfrm>
          <a:prstGeom prst="rect">
            <a:avLst/>
          </a:prstGeom>
        </p:spPr>
      </p:pic>
      <p:pic>
        <p:nvPicPr>
          <p:cNvPr id="12" name="Imagem 11">
            <a:extLst>
              <a:ext uri="{FF2B5EF4-FFF2-40B4-BE49-F238E27FC236}">
                <a16:creationId xmlns:a16="http://schemas.microsoft.com/office/drawing/2014/main" id="{0FFC49F9-FF73-95FA-E129-84BA762F65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1" y="3429000"/>
            <a:ext cx="1552766" cy="2070354"/>
          </a:xfrm>
          <a:prstGeom prst="rect">
            <a:avLst/>
          </a:prstGeom>
        </p:spPr>
      </p:pic>
      <p:pic>
        <p:nvPicPr>
          <p:cNvPr id="15" name="Imagem 14">
            <a:extLst>
              <a:ext uri="{FF2B5EF4-FFF2-40B4-BE49-F238E27FC236}">
                <a16:creationId xmlns:a16="http://schemas.microsoft.com/office/drawing/2014/main" id="{FDC42872-71D5-6F0E-C67E-1C7A47F99B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3768" y="1876090"/>
            <a:ext cx="2772489" cy="3457910"/>
          </a:xfrm>
          <a:prstGeom prst="rect">
            <a:avLst/>
          </a:prstGeom>
        </p:spPr>
      </p:pic>
      <p:pic>
        <p:nvPicPr>
          <p:cNvPr id="19" name="Imagem 18">
            <a:extLst>
              <a:ext uri="{FF2B5EF4-FFF2-40B4-BE49-F238E27FC236}">
                <a16:creationId xmlns:a16="http://schemas.microsoft.com/office/drawing/2014/main" id="{621F2E89-8162-06A1-627E-3B1A4EB3D1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6726" y="1876090"/>
            <a:ext cx="2322517" cy="3534110"/>
          </a:xfrm>
          <a:prstGeom prst="rect">
            <a:avLst/>
          </a:prstGeom>
        </p:spPr>
      </p:pic>
      <p:pic>
        <p:nvPicPr>
          <p:cNvPr id="25" name="Imagem 24">
            <a:extLst>
              <a:ext uri="{FF2B5EF4-FFF2-40B4-BE49-F238E27FC236}">
                <a16:creationId xmlns:a16="http://schemas.microsoft.com/office/drawing/2014/main" id="{C2FEAF54-849F-0123-2F1C-3DA3038600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5345" y="3429000"/>
            <a:ext cx="1552766" cy="2070355"/>
          </a:xfrm>
          <a:prstGeom prst="rect">
            <a:avLst/>
          </a:prstGeom>
        </p:spPr>
      </p:pic>
    </p:spTree>
    <p:extLst>
      <p:ext uri="{BB962C8B-B14F-4D97-AF65-F5344CB8AC3E}">
        <p14:creationId xmlns:p14="http://schemas.microsoft.com/office/powerpoint/2010/main" val="3023936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115823" y="1781555"/>
            <a:ext cx="2345436" cy="4775200"/>
            <a:chOff x="115823" y="1781555"/>
            <a:chExt cx="2345436" cy="4775200"/>
          </a:xfrm>
        </p:grpSpPr>
        <p:pic>
          <p:nvPicPr>
            <p:cNvPr id="8" name="object 8"/>
            <p:cNvPicPr/>
            <p:nvPr/>
          </p:nvPicPr>
          <p:blipFill>
            <a:blip r:embed="rId2" cstate="print"/>
            <a:stretch>
              <a:fillRect/>
            </a:stretch>
          </p:blipFill>
          <p:spPr>
            <a:xfrm>
              <a:off x="115823" y="4745735"/>
              <a:ext cx="1960626" cy="1572006"/>
            </a:xfrm>
            <a:prstGeom prst="rect">
              <a:avLst/>
            </a:prstGeom>
          </p:spPr>
        </p:pic>
        <p:pic>
          <p:nvPicPr>
            <p:cNvPr id="9" name="object 9"/>
            <p:cNvPicPr/>
            <p:nvPr/>
          </p:nvPicPr>
          <p:blipFill>
            <a:blip r:embed="rId3" cstate="print"/>
            <a:stretch>
              <a:fillRect/>
            </a:stretch>
          </p:blipFill>
          <p:spPr>
            <a:xfrm>
              <a:off x="131063" y="3212592"/>
              <a:ext cx="1932432" cy="1543812"/>
            </a:xfrm>
            <a:prstGeom prst="rect">
              <a:avLst/>
            </a:prstGeom>
          </p:spPr>
        </p:pic>
        <p:sp>
          <p:nvSpPr>
            <p:cNvPr id="10" name="object 10"/>
            <p:cNvSpPr/>
            <p:nvPr/>
          </p:nvSpPr>
          <p:spPr>
            <a:xfrm>
              <a:off x="2461259" y="1781555"/>
              <a:ext cx="0" cy="4775200"/>
            </a:xfrm>
            <a:custGeom>
              <a:avLst/>
              <a:gdLst/>
              <a:ahLst/>
              <a:cxnLst/>
              <a:rect l="l" t="t" r="r" b="b"/>
              <a:pathLst>
                <a:path h="4775200">
                  <a:moveTo>
                    <a:pt x="0" y="0"/>
                  </a:moveTo>
                  <a:lnTo>
                    <a:pt x="0" y="4774831"/>
                  </a:lnTo>
                </a:path>
              </a:pathLst>
            </a:custGeom>
            <a:ln w="57150">
              <a:solidFill>
                <a:srgbClr val="497DBA"/>
              </a:solidFill>
            </a:ln>
          </p:spPr>
          <p:txBody>
            <a:bodyPr wrap="square" lIns="0" tIns="0" rIns="0" bIns="0" rtlCol="0"/>
            <a:lstStyle/>
            <a:p>
              <a:endParaRPr/>
            </a:p>
          </p:txBody>
        </p:sp>
      </p:grpSp>
      <p:sp>
        <p:nvSpPr>
          <p:cNvPr id="11" name="object 11"/>
          <p:cNvSpPr txBox="1"/>
          <p:nvPr/>
        </p:nvSpPr>
        <p:spPr>
          <a:xfrm>
            <a:off x="2747238" y="1995888"/>
            <a:ext cx="8925305" cy="2290371"/>
          </a:xfrm>
          <a:prstGeom prst="rect">
            <a:avLst/>
          </a:prstGeom>
        </p:spPr>
        <p:txBody>
          <a:bodyPr vert="horz" wrap="square" lIns="0" tIns="12700" rIns="0" bIns="0" rtlCol="0">
            <a:spAutoFit/>
          </a:bodyPr>
          <a:lstStyle/>
          <a:p>
            <a:pPr marL="12700" marR="5080">
              <a:lnSpc>
                <a:spcPct val="100000"/>
              </a:lnSpc>
              <a:spcBef>
                <a:spcPts val="100"/>
              </a:spcBef>
              <a:tabLst>
                <a:tab pos="1186180" algn="l"/>
                <a:tab pos="1623695" algn="l"/>
                <a:tab pos="2950845" algn="l"/>
                <a:tab pos="4304665" algn="l"/>
                <a:tab pos="4893945" algn="l"/>
                <a:tab pos="6226810" algn="l"/>
                <a:tab pos="6511290" algn="l"/>
                <a:tab pos="7185025" algn="l"/>
              </a:tabLst>
            </a:pPr>
            <a:r>
              <a:rPr lang="pt-BR" sz="2400" b="1" spc="-200" dirty="0">
                <a:latin typeface="Arial"/>
                <a:cs typeface="Arial"/>
              </a:rPr>
              <a:t>2 - </a:t>
            </a:r>
            <a:r>
              <a:rPr sz="2400" b="1" spc="-200" dirty="0" err="1">
                <a:latin typeface="Arial"/>
                <a:cs typeface="Arial"/>
              </a:rPr>
              <a:t>Polí</a:t>
            </a:r>
            <a:r>
              <a:rPr sz="2400" b="1" spc="-140" dirty="0" err="1">
                <a:latin typeface="Arial"/>
                <a:cs typeface="Arial"/>
              </a:rPr>
              <a:t>t</a:t>
            </a:r>
            <a:r>
              <a:rPr sz="2400" b="1" spc="-204" dirty="0" err="1">
                <a:latin typeface="Arial"/>
                <a:cs typeface="Arial"/>
              </a:rPr>
              <a:t>ica</a:t>
            </a:r>
            <a:r>
              <a:rPr sz="2400" b="1" spc="-245" dirty="0" err="1">
                <a:latin typeface="Arial"/>
                <a:cs typeface="Arial"/>
              </a:rPr>
              <a:t>s</a:t>
            </a:r>
            <a:r>
              <a:rPr sz="2400" b="1" dirty="0">
                <a:latin typeface="Arial"/>
                <a:cs typeface="Arial"/>
              </a:rPr>
              <a:t>	</a:t>
            </a:r>
            <a:r>
              <a:rPr lang="pt-BR" sz="2400" b="1" dirty="0">
                <a:latin typeface="Arial"/>
                <a:cs typeface="Arial"/>
              </a:rPr>
              <a:t> </a:t>
            </a:r>
            <a:r>
              <a:rPr sz="2400" b="1" spc="-270" dirty="0">
                <a:latin typeface="Arial"/>
                <a:cs typeface="Arial"/>
              </a:rPr>
              <a:t>d</a:t>
            </a:r>
            <a:r>
              <a:rPr sz="2400" b="1" spc="-245" dirty="0">
                <a:latin typeface="Arial"/>
                <a:cs typeface="Arial"/>
              </a:rPr>
              <a:t>e</a:t>
            </a:r>
            <a:r>
              <a:rPr sz="2400" b="1" dirty="0">
                <a:latin typeface="Arial"/>
                <a:cs typeface="Arial"/>
              </a:rPr>
              <a:t>	</a:t>
            </a:r>
            <a:r>
              <a:rPr sz="2400" b="1" spc="-280" dirty="0">
                <a:latin typeface="Arial"/>
                <a:cs typeface="Arial"/>
              </a:rPr>
              <a:t>Ed</a:t>
            </a:r>
            <a:r>
              <a:rPr sz="2400" b="1" spc="-275" dirty="0">
                <a:latin typeface="Arial"/>
                <a:cs typeface="Arial"/>
              </a:rPr>
              <a:t>u</a:t>
            </a:r>
            <a:r>
              <a:rPr sz="2400" b="1" spc="-250" dirty="0">
                <a:latin typeface="Arial"/>
                <a:cs typeface="Arial"/>
              </a:rPr>
              <a:t>c</a:t>
            </a:r>
            <a:r>
              <a:rPr sz="2400" b="1" spc="-245" dirty="0">
                <a:latin typeface="Arial"/>
                <a:cs typeface="Arial"/>
              </a:rPr>
              <a:t>a</a:t>
            </a:r>
            <a:r>
              <a:rPr sz="2400" b="1" spc="-240" dirty="0">
                <a:latin typeface="Arial"/>
                <a:cs typeface="Arial"/>
              </a:rPr>
              <a:t>ç</a:t>
            </a:r>
            <a:r>
              <a:rPr sz="2400" b="1" spc="-250" dirty="0">
                <a:latin typeface="Arial"/>
                <a:cs typeface="Arial"/>
              </a:rPr>
              <a:t>ã</a:t>
            </a:r>
            <a:r>
              <a:rPr sz="2400" b="1" spc="-265" dirty="0">
                <a:latin typeface="Arial"/>
                <a:cs typeface="Arial"/>
              </a:rPr>
              <a:t>o</a:t>
            </a:r>
            <a:r>
              <a:rPr sz="2400" b="1" dirty="0">
                <a:latin typeface="Arial"/>
                <a:cs typeface="Arial"/>
              </a:rPr>
              <a:t>	</a:t>
            </a:r>
            <a:r>
              <a:rPr sz="2400" b="1" spc="-325" dirty="0">
                <a:latin typeface="Arial"/>
                <a:cs typeface="Arial"/>
              </a:rPr>
              <a:t>Amb</a:t>
            </a:r>
            <a:r>
              <a:rPr sz="2400" b="1" spc="-120" dirty="0">
                <a:latin typeface="Arial"/>
                <a:cs typeface="Arial"/>
              </a:rPr>
              <a:t>i</a:t>
            </a:r>
            <a:r>
              <a:rPr sz="2400" b="1" spc="-229" dirty="0">
                <a:latin typeface="Arial"/>
                <a:cs typeface="Arial"/>
              </a:rPr>
              <a:t>enta</a:t>
            </a:r>
            <a:r>
              <a:rPr sz="2400" b="1" spc="-120" dirty="0">
                <a:latin typeface="Arial"/>
                <a:cs typeface="Arial"/>
              </a:rPr>
              <a:t>l</a:t>
            </a:r>
            <a:r>
              <a:rPr sz="2400" b="1" dirty="0">
                <a:latin typeface="Arial"/>
                <a:cs typeface="Arial"/>
              </a:rPr>
              <a:t>	</a:t>
            </a:r>
            <a:r>
              <a:rPr sz="2400" b="1" spc="-195" dirty="0">
                <a:latin typeface="Arial"/>
                <a:cs typeface="Arial"/>
              </a:rPr>
              <a:t>(Lei</a:t>
            </a:r>
            <a:r>
              <a:rPr sz="2400" b="1" dirty="0">
                <a:latin typeface="Arial"/>
                <a:cs typeface="Arial"/>
              </a:rPr>
              <a:t>	</a:t>
            </a:r>
            <a:r>
              <a:rPr sz="2400" b="1" spc="-240" dirty="0">
                <a:latin typeface="Arial"/>
                <a:cs typeface="Arial"/>
              </a:rPr>
              <a:t>9</a:t>
            </a:r>
            <a:r>
              <a:rPr sz="2400" b="1" spc="-250" dirty="0">
                <a:latin typeface="Arial"/>
                <a:cs typeface="Arial"/>
              </a:rPr>
              <a:t>7</a:t>
            </a:r>
            <a:r>
              <a:rPr sz="2400" b="1" spc="-245" dirty="0">
                <a:latin typeface="Arial"/>
                <a:cs typeface="Arial"/>
              </a:rPr>
              <a:t>9</a:t>
            </a:r>
            <a:r>
              <a:rPr sz="2400" b="1" spc="-240" dirty="0">
                <a:latin typeface="Arial"/>
                <a:cs typeface="Arial"/>
              </a:rPr>
              <a:t>5</a:t>
            </a:r>
            <a:r>
              <a:rPr sz="2400" b="1" spc="-120" dirty="0">
                <a:latin typeface="Arial"/>
                <a:cs typeface="Arial"/>
              </a:rPr>
              <a:t>/</a:t>
            </a:r>
            <a:r>
              <a:rPr sz="2400" b="1" spc="-240" dirty="0">
                <a:latin typeface="Arial"/>
                <a:cs typeface="Arial"/>
              </a:rPr>
              <a:t>199</a:t>
            </a:r>
            <a:r>
              <a:rPr sz="2400" b="1" spc="-245" dirty="0">
                <a:latin typeface="Arial"/>
                <a:cs typeface="Arial"/>
              </a:rPr>
              <a:t>9</a:t>
            </a:r>
            <a:r>
              <a:rPr lang="pt-BR" sz="2400" b="1" dirty="0">
                <a:latin typeface="Arial"/>
                <a:cs typeface="Arial"/>
              </a:rPr>
              <a:t>	</a:t>
            </a:r>
            <a:r>
              <a:rPr sz="2400" b="1" spc="-245" dirty="0">
                <a:latin typeface="Arial"/>
                <a:cs typeface="Arial"/>
              </a:rPr>
              <a:t>e</a:t>
            </a:r>
            <a:r>
              <a:rPr sz="2400" b="1" dirty="0">
                <a:latin typeface="Arial"/>
                <a:cs typeface="Arial"/>
              </a:rPr>
              <a:t>	</a:t>
            </a:r>
            <a:r>
              <a:rPr sz="2400" b="1" spc="-265" dirty="0">
                <a:latin typeface="Arial"/>
                <a:cs typeface="Arial"/>
              </a:rPr>
              <a:t>Dec</a:t>
            </a:r>
            <a:r>
              <a:rPr sz="2400" b="1" spc="-120" dirty="0">
                <a:latin typeface="Arial"/>
                <a:cs typeface="Arial"/>
              </a:rPr>
              <a:t>.</a:t>
            </a:r>
            <a:r>
              <a:rPr sz="2400" b="1" dirty="0">
                <a:latin typeface="Arial"/>
                <a:cs typeface="Arial"/>
              </a:rPr>
              <a:t>	</a:t>
            </a:r>
            <a:r>
              <a:rPr sz="2400" b="1" spc="-240" dirty="0">
                <a:latin typeface="Arial"/>
                <a:cs typeface="Arial"/>
              </a:rPr>
              <a:t>42</a:t>
            </a:r>
            <a:r>
              <a:rPr sz="2400" b="1" spc="-250" dirty="0">
                <a:latin typeface="Arial"/>
                <a:cs typeface="Arial"/>
              </a:rPr>
              <a:t>8</a:t>
            </a:r>
            <a:r>
              <a:rPr sz="2400" b="1" spc="-245" dirty="0">
                <a:latin typeface="Arial"/>
                <a:cs typeface="Arial"/>
              </a:rPr>
              <a:t>1</a:t>
            </a:r>
            <a:r>
              <a:rPr sz="2400" b="1" spc="-105" dirty="0">
                <a:latin typeface="Arial"/>
                <a:cs typeface="Arial"/>
              </a:rPr>
              <a:t>/</a:t>
            </a:r>
            <a:r>
              <a:rPr sz="2400" b="1" spc="-250" dirty="0">
                <a:latin typeface="Arial"/>
                <a:cs typeface="Arial"/>
              </a:rPr>
              <a:t>2</a:t>
            </a:r>
            <a:r>
              <a:rPr sz="2400" b="1" spc="-245" dirty="0">
                <a:latin typeface="Arial"/>
                <a:cs typeface="Arial"/>
              </a:rPr>
              <a:t>0</a:t>
            </a:r>
            <a:r>
              <a:rPr sz="2400" b="1" spc="-240" dirty="0">
                <a:latin typeface="Arial"/>
                <a:cs typeface="Arial"/>
              </a:rPr>
              <a:t>0</a:t>
            </a:r>
            <a:r>
              <a:rPr sz="2400" b="1" spc="-245" dirty="0">
                <a:latin typeface="Arial"/>
                <a:cs typeface="Arial"/>
              </a:rPr>
              <a:t>2</a:t>
            </a:r>
            <a:r>
              <a:rPr sz="2400" b="1" spc="-130" dirty="0">
                <a:latin typeface="Arial"/>
                <a:cs typeface="Arial"/>
              </a:rPr>
              <a:t>)  </a:t>
            </a:r>
            <a:r>
              <a:rPr sz="2400" b="1" spc="-225" dirty="0">
                <a:latin typeface="Arial"/>
                <a:cs typeface="Arial"/>
              </a:rPr>
              <a:t>estã</a:t>
            </a:r>
            <a:r>
              <a:rPr sz="2400" b="1" spc="-265" dirty="0">
                <a:latin typeface="Arial"/>
                <a:cs typeface="Arial"/>
              </a:rPr>
              <a:t>o</a:t>
            </a:r>
            <a:r>
              <a:rPr sz="2400" b="1" spc="-114" dirty="0">
                <a:latin typeface="Arial"/>
                <a:cs typeface="Arial"/>
              </a:rPr>
              <a:t> </a:t>
            </a:r>
            <a:r>
              <a:rPr sz="2400" b="1" spc="-265" dirty="0">
                <a:latin typeface="Arial"/>
                <a:cs typeface="Arial"/>
              </a:rPr>
              <a:t>contemp</a:t>
            </a:r>
            <a:r>
              <a:rPr sz="2400" b="1" spc="-114" dirty="0">
                <a:latin typeface="Arial"/>
                <a:cs typeface="Arial"/>
              </a:rPr>
              <a:t>l</a:t>
            </a:r>
            <a:r>
              <a:rPr sz="2400" b="1" spc="-260" dirty="0">
                <a:latin typeface="Arial"/>
                <a:cs typeface="Arial"/>
              </a:rPr>
              <a:t>ado</a:t>
            </a:r>
            <a:r>
              <a:rPr sz="2400" b="1" spc="-240" dirty="0">
                <a:latin typeface="Arial"/>
                <a:cs typeface="Arial"/>
              </a:rPr>
              <a:t>s</a:t>
            </a:r>
            <a:r>
              <a:rPr sz="2400" b="1" spc="-130" dirty="0">
                <a:latin typeface="Arial"/>
                <a:cs typeface="Arial"/>
              </a:rPr>
              <a:t> </a:t>
            </a:r>
            <a:r>
              <a:rPr sz="2400" b="1" spc="-260" dirty="0">
                <a:latin typeface="Arial"/>
                <a:cs typeface="Arial"/>
              </a:rPr>
              <a:t>na</a:t>
            </a:r>
            <a:r>
              <a:rPr sz="2400" b="1" spc="-240" dirty="0">
                <a:latin typeface="Arial"/>
                <a:cs typeface="Arial"/>
              </a:rPr>
              <a:t>s</a:t>
            </a:r>
            <a:r>
              <a:rPr sz="2400" b="1" spc="-95" dirty="0">
                <a:latin typeface="Arial"/>
                <a:cs typeface="Arial"/>
              </a:rPr>
              <a:t> </a:t>
            </a:r>
            <a:r>
              <a:rPr sz="2400" b="1" spc="-215" dirty="0">
                <a:latin typeface="Arial"/>
                <a:cs typeface="Arial"/>
              </a:rPr>
              <a:t>disc</a:t>
            </a:r>
            <a:r>
              <a:rPr sz="2400" b="1" spc="-114" dirty="0">
                <a:latin typeface="Arial"/>
                <a:cs typeface="Arial"/>
              </a:rPr>
              <a:t>i</a:t>
            </a:r>
            <a:r>
              <a:rPr sz="2400" b="1" spc="-195" dirty="0">
                <a:latin typeface="Arial"/>
                <a:cs typeface="Arial"/>
              </a:rPr>
              <a:t>pl</a:t>
            </a:r>
            <a:r>
              <a:rPr sz="2400" b="1" spc="-114" dirty="0">
                <a:latin typeface="Arial"/>
                <a:cs typeface="Arial"/>
              </a:rPr>
              <a:t>i</a:t>
            </a:r>
            <a:r>
              <a:rPr sz="2400" b="1" spc="-265" dirty="0">
                <a:latin typeface="Arial"/>
                <a:cs typeface="Arial"/>
              </a:rPr>
              <a:t>na</a:t>
            </a:r>
            <a:r>
              <a:rPr sz="2400" b="1" spc="-145" dirty="0">
                <a:latin typeface="Arial"/>
                <a:cs typeface="Arial"/>
              </a:rPr>
              <a:t>:</a:t>
            </a:r>
            <a:endParaRPr sz="2400" dirty="0">
              <a:latin typeface="Arial"/>
              <a:cs typeface="Arial"/>
            </a:endParaRPr>
          </a:p>
          <a:p>
            <a:pPr>
              <a:lnSpc>
                <a:spcPct val="100000"/>
              </a:lnSpc>
              <a:spcBef>
                <a:spcPts val="5"/>
              </a:spcBef>
            </a:pPr>
            <a:endParaRPr lang="pt-BR" sz="2500" dirty="0">
              <a:latin typeface="Arial"/>
              <a:cs typeface="Arial"/>
            </a:endParaRPr>
          </a:p>
          <a:p>
            <a:pPr>
              <a:lnSpc>
                <a:spcPct val="100000"/>
              </a:lnSpc>
              <a:spcBef>
                <a:spcPts val="5"/>
              </a:spcBef>
            </a:pPr>
            <a:r>
              <a:rPr lang="pt-BR" sz="2500" dirty="0">
                <a:latin typeface="Arial"/>
                <a:cs typeface="Arial"/>
              </a:rPr>
              <a:t>Relação Jurídica e Social na Amazônia (2º semestre)</a:t>
            </a:r>
          </a:p>
          <a:p>
            <a:pPr>
              <a:lnSpc>
                <a:spcPct val="100000"/>
              </a:lnSpc>
              <a:spcBef>
                <a:spcPts val="5"/>
              </a:spcBef>
            </a:pPr>
            <a:r>
              <a:rPr lang="pt-BR" sz="2500" dirty="0">
                <a:latin typeface="Arial"/>
                <a:cs typeface="Arial"/>
              </a:rPr>
              <a:t>Direito Agrário – (8º semestre)  </a:t>
            </a:r>
          </a:p>
          <a:p>
            <a:pPr>
              <a:lnSpc>
                <a:spcPct val="100000"/>
              </a:lnSpc>
              <a:spcBef>
                <a:spcPts val="5"/>
              </a:spcBef>
            </a:pPr>
            <a:r>
              <a:rPr lang="pt-BR" sz="2500" dirty="0">
                <a:latin typeface="Arial"/>
                <a:cs typeface="Arial"/>
              </a:rPr>
              <a:t>Direito Ambiental (10º semestre)</a:t>
            </a:r>
            <a:endParaRPr sz="2500" dirty="0">
              <a:latin typeface="Arial"/>
              <a:cs typeface="Arial"/>
            </a:endParaRPr>
          </a:p>
        </p:txBody>
      </p:sp>
      <p:sp>
        <p:nvSpPr>
          <p:cNvPr id="12" name="object 12"/>
          <p:cNvSpPr txBox="1">
            <a:spLocks noGrp="1"/>
          </p:cNvSpPr>
          <p:nvPr>
            <p:ph type="title"/>
          </p:nvPr>
        </p:nvSpPr>
        <p:spPr>
          <a:xfrm>
            <a:off x="-1219199" y="844423"/>
            <a:ext cx="13202030" cy="873957"/>
          </a:xfrm>
          <a:prstGeom prst="rect">
            <a:avLst/>
          </a:prstGeom>
        </p:spPr>
        <p:txBody>
          <a:bodyPr vert="horz" wrap="square" lIns="0" tIns="12065" rIns="0" bIns="0" rtlCol="0">
            <a:spAutoFit/>
          </a:bodyPr>
          <a:lstStyle/>
          <a:p>
            <a:pPr marL="7680959" marR="5080" indent="1584960">
              <a:lnSpc>
                <a:spcPct val="100000"/>
              </a:lnSpc>
              <a:spcBef>
                <a:spcPts val="95"/>
              </a:spcBef>
            </a:pPr>
            <a:r>
              <a:rPr lang="pt-BR" spc="-10" dirty="0"/>
              <a:t>Políticas Institucionais no âmbito do curso – Política de Ensino</a:t>
            </a:r>
            <a:endParaRPr spc="-5" dirty="0"/>
          </a:p>
        </p:txBody>
      </p:sp>
      <p:pic>
        <p:nvPicPr>
          <p:cNvPr id="6" name="Imagem 5">
            <a:extLst>
              <a:ext uri="{FF2B5EF4-FFF2-40B4-BE49-F238E27FC236}">
                <a16:creationId xmlns:a16="http://schemas.microsoft.com/office/drawing/2014/main" id="{C09E0EE9-5584-C8D6-7C99-2FCB93062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1600" y="3596933"/>
            <a:ext cx="2590800" cy="3238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115823" y="1781555"/>
            <a:ext cx="2345436" cy="4775200"/>
            <a:chOff x="115823" y="1781555"/>
            <a:chExt cx="2345436" cy="4775200"/>
          </a:xfrm>
        </p:grpSpPr>
        <p:pic>
          <p:nvPicPr>
            <p:cNvPr id="8" name="object 8"/>
            <p:cNvPicPr/>
            <p:nvPr/>
          </p:nvPicPr>
          <p:blipFill>
            <a:blip r:embed="rId2" cstate="print"/>
            <a:stretch>
              <a:fillRect/>
            </a:stretch>
          </p:blipFill>
          <p:spPr>
            <a:xfrm>
              <a:off x="115823" y="4745735"/>
              <a:ext cx="1960626" cy="1572006"/>
            </a:xfrm>
            <a:prstGeom prst="rect">
              <a:avLst/>
            </a:prstGeom>
          </p:spPr>
        </p:pic>
        <p:pic>
          <p:nvPicPr>
            <p:cNvPr id="9" name="object 9"/>
            <p:cNvPicPr/>
            <p:nvPr/>
          </p:nvPicPr>
          <p:blipFill>
            <a:blip r:embed="rId3" cstate="print"/>
            <a:stretch>
              <a:fillRect/>
            </a:stretch>
          </p:blipFill>
          <p:spPr>
            <a:xfrm>
              <a:off x="131063" y="3212592"/>
              <a:ext cx="1932432" cy="1543812"/>
            </a:xfrm>
            <a:prstGeom prst="rect">
              <a:avLst/>
            </a:prstGeom>
          </p:spPr>
        </p:pic>
        <p:sp>
          <p:nvSpPr>
            <p:cNvPr id="10" name="object 10"/>
            <p:cNvSpPr/>
            <p:nvPr/>
          </p:nvSpPr>
          <p:spPr>
            <a:xfrm>
              <a:off x="2461259" y="1781555"/>
              <a:ext cx="0" cy="4775200"/>
            </a:xfrm>
            <a:custGeom>
              <a:avLst/>
              <a:gdLst/>
              <a:ahLst/>
              <a:cxnLst/>
              <a:rect l="l" t="t" r="r" b="b"/>
              <a:pathLst>
                <a:path h="4775200">
                  <a:moveTo>
                    <a:pt x="0" y="0"/>
                  </a:moveTo>
                  <a:lnTo>
                    <a:pt x="0" y="4774831"/>
                  </a:lnTo>
                </a:path>
              </a:pathLst>
            </a:custGeom>
            <a:ln w="57150">
              <a:solidFill>
                <a:srgbClr val="497DBA"/>
              </a:solidFill>
            </a:ln>
          </p:spPr>
          <p:txBody>
            <a:bodyPr wrap="square" lIns="0" tIns="0" rIns="0" bIns="0" rtlCol="0"/>
            <a:lstStyle/>
            <a:p>
              <a:endParaRPr/>
            </a:p>
          </p:txBody>
        </p:sp>
      </p:grpSp>
      <p:sp>
        <p:nvSpPr>
          <p:cNvPr id="12" name="object 12"/>
          <p:cNvSpPr txBox="1">
            <a:spLocks noGrp="1"/>
          </p:cNvSpPr>
          <p:nvPr>
            <p:ph type="title"/>
          </p:nvPr>
        </p:nvSpPr>
        <p:spPr>
          <a:xfrm>
            <a:off x="-1295389" y="844423"/>
            <a:ext cx="13278220" cy="873957"/>
          </a:xfrm>
          <a:prstGeom prst="rect">
            <a:avLst/>
          </a:prstGeom>
        </p:spPr>
        <p:txBody>
          <a:bodyPr vert="horz" wrap="square" lIns="0" tIns="12065" rIns="0" bIns="0" rtlCol="0">
            <a:spAutoFit/>
          </a:bodyPr>
          <a:lstStyle/>
          <a:p>
            <a:pPr marL="7680959" marR="5080" indent="1584960">
              <a:lnSpc>
                <a:spcPct val="100000"/>
              </a:lnSpc>
              <a:spcBef>
                <a:spcPts val="95"/>
              </a:spcBef>
            </a:pPr>
            <a:r>
              <a:rPr lang="pt-BR" spc="-10" dirty="0"/>
              <a:t>Políticas Institucionais no âmbito do curso – Política de Ensino</a:t>
            </a:r>
            <a:endParaRPr spc="-5" dirty="0"/>
          </a:p>
        </p:txBody>
      </p:sp>
      <p:sp>
        <p:nvSpPr>
          <p:cNvPr id="4" name="CaixaDeTexto 3">
            <a:extLst>
              <a:ext uri="{FF2B5EF4-FFF2-40B4-BE49-F238E27FC236}">
                <a16:creationId xmlns:a16="http://schemas.microsoft.com/office/drawing/2014/main" id="{D29F32A8-5CE5-8E39-5139-46FA23F55204}"/>
              </a:ext>
            </a:extLst>
          </p:cNvPr>
          <p:cNvSpPr txBox="1"/>
          <p:nvPr/>
        </p:nvSpPr>
        <p:spPr>
          <a:xfrm>
            <a:off x="2474213" y="5678713"/>
            <a:ext cx="9336781" cy="923330"/>
          </a:xfrm>
          <a:prstGeom prst="rect">
            <a:avLst/>
          </a:prstGeom>
          <a:noFill/>
        </p:spPr>
        <p:txBody>
          <a:bodyPr wrap="square" rtlCol="0">
            <a:spAutoFit/>
          </a:bodyPr>
          <a:lstStyle/>
          <a:p>
            <a:pPr algn="just"/>
            <a:r>
              <a:rPr lang="pt-BR" dirty="0"/>
              <a:t>Desenvolvendo competências em direito Agrário e Ambiental por ocasião do</a:t>
            </a:r>
          </a:p>
          <a:p>
            <a:pPr algn="just"/>
            <a:r>
              <a:rPr lang="pt-BR" dirty="0"/>
              <a:t>terceiro seminário de direito da Faculdade Cosmopolita (Vulnerabilidade Social e o Acesso a Justiça, Painel II – Direito e Comunidades Tradicional, desenvolver a Amazônia com justiça social.</a:t>
            </a:r>
          </a:p>
        </p:txBody>
      </p:sp>
      <p:pic>
        <p:nvPicPr>
          <p:cNvPr id="6" name="Imagem 5">
            <a:extLst>
              <a:ext uri="{FF2B5EF4-FFF2-40B4-BE49-F238E27FC236}">
                <a16:creationId xmlns:a16="http://schemas.microsoft.com/office/drawing/2014/main" id="{89D01654-3BD7-D98B-BBA2-95AE49400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3482" y="1781556"/>
            <a:ext cx="1323718" cy="1654648"/>
          </a:xfrm>
          <a:prstGeom prst="rect">
            <a:avLst/>
          </a:prstGeom>
        </p:spPr>
      </p:pic>
      <p:pic>
        <p:nvPicPr>
          <p:cNvPr id="15" name="Imagem 14">
            <a:extLst>
              <a:ext uri="{FF2B5EF4-FFF2-40B4-BE49-F238E27FC236}">
                <a16:creationId xmlns:a16="http://schemas.microsoft.com/office/drawing/2014/main" id="{2445FA3B-DDE9-3874-0920-57E8215BF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644" y="2352979"/>
            <a:ext cx="3470316" cy="2312098"/>
          </a:xfrm>
          <a:prstGeom prst="rect">
            <a:avLst/>
          </a:prstGeom>
        </p:spPr>
      </p:pic>
      <p:pic>
        <p:nvPicPr>
          <p:cNvPr id="17" name="Imagem 16">
            <a:extLst>
              <a:ext uri="{FF2B5EF4-FFF2-40B4-BE49-F238E27FC236}">
                <a16:creationId xmlns:a16="http://schemas.microsoft.com/office/drawing/2014/main" id="{6ECFF063-4CA8-7D76-B135-8AE4D1643C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0958" y="1956713"/>
            <a:ext cx="4038594" cy="3028946"/>
          </a:xfrm>
          <a:prstGeom prst="rect">
            <a:avLst/>
          </a:prstGeom>
        </p:spPr>
      </p:pic>
      <p:pic>
        <p:nvPicPr>
          <p:cNvPr id="20" name="Imagem 19">
            <a:extLst>
              <a:ext uri="{FF2B5EF4-FFF2-40B4-BE49-F238E27FC236}">
                <a16:creationId xmlns:a16="http://schemas.microsoft.com/office/drawing/2014/main" id="{3708E862-5F8A-599C-8DD1-918320E540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482" y="3611832"/>
            <a:ext cx="1323718" cy="1904683"/>
          </a:xfrm>
          <a:prstGeom prst="rect">
            <a:avLst/>
          </a:prstGeom>
        </p:spPr>
      </p:pic>
    </p:spTree>
    <p:extLst>
      <p:ext uri="{BB962C8B-B14F-4D97-AF65-F5344CB8AC3E}">
        <p14:creationId xmlns:p14="http://schemas.microsoft.com/office/powerpoint/2010/main" val="3438070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b="1" dirty="0">
              <a:latin typeface="Arial"/>
              <a:cs typeface="Arial"/>
            </a:endParaRPr>
          </a:p>
        </p:txBody>
      </p:sp>
      <p:grpSp>
        <p:nvGrpSpPr>
          <p:cNvPr id="3" name="object 3"/>
          <p:cNvGrpSpPr/>
          <p:nvPr/>
        </p:nvGrpSpPr>
        <p:grpSpPr>
          <a:xfrm>
            <a:off x="3323842" y="1447800"/>
            <a:ext cx="6847958" cy="5314184"/>
            <a:chOff x="3252722" y="1447800"/>
            <a:chExt cx="6847958" cy="5314184"/>
          </a:xfrm>
        </p:grpSpPr>
        <p:pic>
          <p:nvPicPr>
            <p:cNvPr id="8" name="object 8"/>
            <p:cNvPicPr/>
            <p:nvPr/>
          </p:nvPicPr>
          <p:blipFill>
            <a:blip r:embed="rId2" cstate="print"/>
            <a:stretch>
              <a:fillRect/>
            </a:stretch>
          </p:blipFill>
          <p:spPr>
            <a:xfrm>
              <a:off x="7080868" y="4504664"/>
              <a:ext cx="3019812" cy="845819"/>
            </a:xfrm>
            <a:prstGeom prst="rect">
              <a:avLst/>
            </a:prstGeom>
          </p:spPr>
        </p:pic>
        <p:pic>
          <p:nvPicPr>
            <p:cNvPr id="9" name="object 9"/>
            <p:cNvPicPr/>
            <p:nvPr/>
          </p:nvPicPr>
          <p:blipFill>
            <a:blip r:embed="rId3" cstate="print"/>
            <a:stretch>
              <a:fillRect/>
            </a:stretch>
          </p:blipFill>
          <p:spPr>
            <a:xfrm>
              <a:off x="7068502" y="1447800"/>
              <a:ext cx="3000755" cy="3000756"/>
            </a:xfrm>
            <a:prstGeom prst="rect">
              <a:avLst/>
            </a:prstGeom>
          </p:spPr>
        </p:pic>
        <p:pic>
          <p:nvPicPr>
            <p:cNvPr id="12" name="object 12"/>
            <p:cNvPicPr/>
            <p:nvPr/>
          </p:nvPicPr>
          <p:blipFill>
            <a:blip r:embed="rId4" cstate="print"/>
            <a:stretch>
              <a:fillRect/>
            </a:stretch>
          </p:blipFill>
          <p:spPr>
            <a:xfrm>
              <a:off x="3252722" y="4869177"/>
              <a:ext cx="2039874" cy="1892807"/>
            </a:xfrm>
            <a:prstGeom prst="rect">
              <a:avLst/>
            </a:prstGeom>
          </p:spPr>
        </p:pic>
        <p:pic>
          <p:nvPicPr>
            <p:cNvPr id="13" name="object 13"/>
            <p:cNvPicPr/>
            <p:nvPr/>
          </p:nvPicPr>
          <p:blipFill>
            <a:blip r:embed="rId5" cstate="print"/>
            <a:stretch>
              <a:fillRect/>
            </a:stretch>
          </p:blipFill>
          <p:spPr>
            <a:xfrm>
              <a:off x="3281680" y="1447800"/>
              <a:ext cx="2011680" cy="3418332"/>
            </a:xfrm>
            <a:prstGeom prst="rect">
              <a:avLst/>
            </a:prstGeom>
          </p:spPr>
        </p:pic>
      </p:grpSp>
      <p:sp>
        <p:nvSpPr>
          <p:cNvPr id="14" name="object 14"/>
          <p:cNvSpPr txBox="1">
            <a:spLocks noGrp="1"/>
          </p:cNvSpPr>
          <p:nvPr>
            <p:ph type="title"/>
          </p:nvPr>
        </p:nvSpPr>
        <p:spPr>
          <a:xfrm>
            <a:off x="10638281" y="844423"/>
            <a:ext cx="1343025" cy="452120"/>
          </a:xfrm>
          <a:prstGeom prst="rect">
            <a:avLst/>
          </a:prstGeom>
        </p:spPr>
        <p:txBody>
          <a:bodyPr vert="horz" wrap="square" lIns="0" tIns="12065" rIns="0" bIns="0" rtlCol="0">
            <a:spAutoFit/>
          </a:bodyPr>
          <a:lstStyle/>
          <a:p>
            <a:pPr marL="12700">
              <a:lnSpc>
                <a:spcPct val="100000"/>
              </a:lnSpc>
              <a:spcBef>
                <a:spcPts val="95"/>
              </a:spcBef>
            </a:pPr>
            <a:r>
              <a:rPr spc="-10" dirty="0"/>
              <a:t>Diretoria</a:t>
            </a:r>
          </a:p>
        </p:txBody>
      </p:sp>
      <p:sp>
        <p:nvSpPr>
          <p:cNvPr id="15" name="object 15"/>
          <p:cNvSpPr txBox="1"/>
          <p:nvPr/>
        </p:nvSpPr>
        <p:spPr>
          <a:xfrm>
            <a:off x="3370868" y="5271841"/>
            <a:ext cx="2030730" cy="1120820"/>
          </a:xfrm>
          <a:prstGeom prst="rect">
            <a:avLst/>
          </a:prstGeom>
        </p:spPr>
        <p:txBody>
          <a:bodyPr vert="horz" wrap="square" lIns="0" tIns="12700" rIns="0" bIns="0" rtlCol="0">
            <a:spAutoFit/>
          </a:bodyPr>
          <a:lstStyle/>
          <a:p>
            <a:pPr algn="ctr">
              <a:lnSpc>
                <a:spcPct val="100000"/>
              </a:lnSpc>
              <a:spcBef>
                <a:spcPts val="100"/>
              </a:spcBef>
            </a:pPr>
            <a:r>
              <a:rPr sz="2400" b="1" spc="-5" dirty="0">
                <a:latin typeface="Calibri"/>
                <a:cs typeface="Calibri"/>
              </a:rPr>
              <a:t>Jian</a:t>
            </a:r>
            <a:r>
              <a:rPr sz="2400" b="1" spc="-30" dirty="0">
                <a:latin typeface="Calibri"/>
                <a:cs typeface="Calibri"/>
              </a:rPr>
              <a:t> </a:t>
            </a:r>
            <a:r>
              <a:rPr sz="2400" b="1" spc="-5" dirty="0">
                <a:latin typeface="Calibri"/>
                <a:cs typeface="Calibri"/>
              </a:rPr>
              <a:t>Zhong</a:t>
            </a:r>
            <a:r>
              <a:rPr sz="2400" b="1" spc="-45" dirty="0">
                <a:latin typeface="Calibri"/>
                <a:cs typeface="Calibri"/>
              </a:rPr>
              <a:t> Yang</a:t>
            </a:r>
            <a:endParaRPr sz="2400" dirty="0">
              <a:latin typeface="Calibri"/>
              <a:cs typeface="Calibri"/>
            </a:endParaRPr>
          </a:p>
          <a:p>
            <a:pPr algn="ctr">
              <a:lnSpc>
                <a:spcPct val="100000"/>
              </a:lnSpc>
              <a:spcBef>
                <a:spcPts val="5"/>
              </a:spcBef>
            </a:pPr>
            <a:r>
              <a:rPr lang="pt-BR" sz="2400" b="1" spc="-15" dirty="0">
                <a:latin typeface="Calibri"/>
                <a:cs typeface="Calibri"/>
              </a:rPr>
              <a:t>Diretor</a:t>
            </a:r>
            <a:r>
              <a:rPr lang="pt-BR" sz="2400" b="1" spc="-20" dirty="0">
                <a:latin typeface="Calibri"/>
                <a:cs typeface="Calibri"/>
              </a:rPr>
              <a:t> </a:t>
            </a:r>
            <a:r>
              <a:rPr lang="pt-BR" sz="2400" b="1" spc="-15" dirty="0">
                <a:latin typeface="Calibri"/>
                <a:cs typeface="Calibri"/>
              </a:rPr>
              <a:t>Geral</a:t>
            </a:r>
            <a:endParaRPr lang="pt-BR" sz="2400" b="1" spc="-10" dirty="0">
              <a:latin typeface="Calibri"/>
              <a:cs typeface="Calibri"/>
            </a:endParaRPr>
          </a:p>
          <a:p>
            <a:pPr algn="ctr">
              <a:lnSpc>
                <a:spcPct val="100000"/>
              </a:lnSpc>
              <a:spcBef>
                <a:spcPts val="5"/>
              </a:spcBef>
            </a:pPr>
            <a:r>
              <a:rPr sz="2400" b="1" spc="-10" dirty="0" err="1">
                <a:latin typeface="Calibri"/>
                <a:cs typeface="Calibri"/>
              </a:rPr>
              <a:t>Mantenedor</a:t>
            </a:r>
            <a:endParaRPr sz="2400" dirty="0">
              <a:latin typeface="Calibri"/>
              <a:cs typeface="Calibri"/>
            </a:endParaRPr>
          </a:p>
        </p:txBody>
      </p:sp>
      <p:sp>
        <p:nvSpPr>
          <p:cNvPr id="17" name="object 17"/>
          <p:cNvSpPr txBox="1"/>
          <p:nvPr/>
        </p:nvSpPr>
        <p:spPr>
          <a:xfrm>
            <a:off x="7340335" y="4927573"/>
            <a:ext cx="2831465" cy="757555"/>
          </a:xfrm>
          <a:prstGeom prst="rect">
            <a:avLst/>
          </a:prstGeom>
        </p:spPr>
        <p:txBody>
          <a:bodyPr vert="horz" wrap="square" lIns="0" tIns="12700" rIns="0" bIns="0" rtlCol="0">
            <a:spAutoFit/>
          </a:bodyPr>
          <a:lstStyle/>
          <a:p>
            <a:pPr algn="ctr">
              <a:lnSpc>
                <a:spcPct val="100000"/>
              </a:lnSpc>
              <a:spcBef>
                <a:spcPts val="100"/>
              </a:spcBef>
            </a:pPr>
            <a:r>
              <a:rPr sz="2400" b="1" spc="-15" dirty="0">
                <a:latin typeface="Calibri"/>
                <a:cs typeface="Calibri"/>
              </a:rPr>
              <a:t>Dra.</a:t>
            </a:r>
            <a:r>
              <a:rPr sz="2400" b="1" spc="-40" dirty="0">
                <a:latin typeface="Calibri"/>
                <a:cs typeface="Calibri"/>
              </a:rPr>
              <a:t> </a:t>
            </a:r>
            <a:r>
              <a:rPr sz="2400" b="1" spc="-5" dirty="0">
                <a:latin typeface="Calibri"/>
                <a:cs typeface="Calibri"/>
              </a:rPr>
              <a:t>Ana</a:t>
            </a:r>
            <a:r>
              <a:rPr sz="2400" b="1" spc="-20" dirty="0">
                <a:latin typeface="Calibri"/>
                <a:cs typeface="Calibri"/>
              </a:rPr>
              <a:t> </a:t>
            </a:r>
            <a:r>
              <a:rPr sz="2400" b="1" spc="-5" dirty="0">
                <a:latin typeface="Calibri"/>
                <a:cs typeface="Calibri"/>
              </a:rPr>
              <a:t>Cláudia</a:t>
            </a:r>
            <a:r>
              <a:rPr sz="2400" b="1" spc="-20" dirty="0">
                <a:latin typeface="Calibri"/>
                <a:cs typeface="Calibri"/>
              </a:rPr>
              <a:t> </a:t>
            </a:r>
            <a:r>
              <a:rPr sz="2400" b="1" spc="-10" dirty="0">
                <a:latin typeface="Calibri"/>
                <a:cs typeface="Calibri"/>
              </a:rPr>
              <a:t>Hage</a:t>
            </a:r>
            <a:endParaRPr sz="2400" dirty="0">
              <a:latin typeface="Calibri"/>
              <a:cs typeface="Calibri"/>
            </a:endParaRPr>
          </a:p>
          <a:p>
            <a:pPr marL="635" algn="ctr">
              <a:lnSpc>
                <a:spcPct val="100000"/>
              </a:lnSpc>
              <a:spcBef>
                <a:spcPts val="5"/>
              </a:spcBef>
            </a:pPr>
            <a:r>
              <a:rPr sz="2400" b="1" spc="-15" dirty="0">
                <a:latin typeface="Calibri"/>
                <a:cs typeface="Calibri"/>
              </a:rPr>
              <a:t>Diretor</a:t>
            </a:r>
            <a:r>
              <a:rPr sz="2400" b="1" spc="-30" dirty="0">
                <a:latin typeface="Calibri"/>
                <a:cs typeface="Calibri"/>
              </a:rPr>
              <a:t> </a:t>
            </a:r>
            <a:r>
              <a:rPr sz="2400" b="1" spc="-5" dirty="0">
                <a:latin typeface="Calibri"/>
                <a:cs typeface="Calibri"/>
              </a:rPr>
              <a:t>Acadêmica</a:t>
            </a:r>
            <a:endParaRPr sz="2400" dirty="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115823" y="1781555"/>
            <a:ext cx="2345436" cy="4775200"/>
            <a:chOff x="115823" y="1781555"/>
            <a:chExt cx="2345436" cy="4775200"/>
          </a:xfrm>
        </p:grpSpPr>
        <p:pic>
          <p:nvPicPr>
            <p:cNvPr id="8" name="object 8"/>
            <p:cNvPicPr/>
            <p:nvPr/>
          </p:nvPicPr>
          <p:blipFill>
            <a:blip r:embed="rId2" cstate="print"/>
            <a:stretch>
              <a:fillRect/>
            </a:stretch>
          </p:blipFill>
          <p:spPr>
            <a:xfrm>
              <a:off x="115823" y="4745735"/>
              <a:ext cx="1960626" cy="1572006"/>
            </a:xfrm>
            <a:prstGeom prst="rect">
              <a:avLst/>
            </a:prstGeom>
          </p:spPr>
        </p:pic>
        <p:pic>
          <p:nvPicPr>
            <p:cNvPr id="9" name="object 9"/>
            <p:cNvPicPr/>
            <p:nvPr/>
          </p:nvPicPr>
          <p:blipFill>
            <a:blip r:embed="rId3" cstate="print"/>
            <a:stretch>
              <a:fillRect/>
            </a:stretch>
          </p:blipFill>
          <p:spPr>
            <a:xfrm>
              <a:off x="131063" y="3212592"/>
              <a:ext cx="1932432" cy="1543812"/>
            </a:xfrm>
            <a:prstGeom prst="rect">
              <a:avLst/>
            </a:prstGeom>
          </p:spPr>
        </p:pic>
        <p:sp>
          <p:nvSpPr>
            <p:cNvPr id="10" name="object 10"/>
            <p:cNvSpPr/>
            <p:nvPr/>
          </p:nvSpPr>
          <p:spPr>
            <a:xfrm>
              <a:off x="2461259" y="1781555"/>
              <a:ext cx="0" cy="4775200"/>
            </a:xfrm>
            <a:custGeom>
              <a:avLst/>
              <a:gdLst/>
              <a:ahLst/>
              <a:cxnLst/>
              <a:rect l="l" t="t" r="r" b="b"/>
              <a:pathLst>
                <a:path h="4775200">
                  <a:moveTo>
                    <a:pt x="0" y="0"/>
                  </a:moveTo>
                  <a:lnTo>
                    <a:pt x="0" y="4774831"/>
                  </a:lnTo>
                </a:path>
              </a:pathLst>
            </a:custGeom>
            <a:ln w="57150">
              <a:solidFill>
                <a:srgbClr val="497DBA"/>
              </a:solidFill>
            </a:ln>
          </p:spPr>
          <p:txBody>
            <a:bodyPr wrap="square" lIns="0" tIns="0" rIns="0" bIns="0" rtlCol="0"/>
            <a:lstStyle/>
            <a:p>
              <a:endParaRPr/>
            </a:p>
          </p:txBody>
        </p:sp>
      </p:grpSp>
      <p:sp>
        <p:nvSpPr>
          <p:cNvPr id="11" name="object 11"/>
          <p:cNvSpPr txBox="1"/>
          <p:nvPr/>
        </p:nvSpPr>
        <p:spPr>
          <a:xfrm>
            <a:off x="2975393" y="1786244"/>
            <a:ext cx="8468995" cy="3413755"/>
          </a:xfrm>
          <a:prstGeom prst="rect">
            <a:avLst/>
          </a:prstGeom>
        </p:spPr>
        <p:txBody>
          <a:bodyPr vert="horz" wrap="square" lIns="0" tIns="12700" rIns="0" bIns="0" rtlCol="0">
            <a:spAutoFit/>
          </a:bodyPr>
          <a:lstStyle/>
          <a:p>
            <a:pPr marL="12700" marR="5080">
              <a:lnSpc>
                <a:spcPct val="100000"/>
              </a:lnSpc>
              <a:spcBef>
                <a:spcPts val="100"/>
              </a:spcBef>
              <a:tabLst>
                <a:tab pos="1186180" algn="l"/>
                <a:tab pos="1623695" algn="l"/>
                <a:tab pos="2950845" algn="l"/>
                <a:tab pos="4304665" algn="l"/>
                <a:tab pos="4893945" algn="l"/>
                <a:tab pos="6226810" algn="l"/>
                <a:tab pos="6511290" algn="l"/>
                <a:tab pos="7185025" algn="l"/>
              </a:tabLst>
            </a:pPr>
            <a:r>
              <a:rPr lang="pt-BR" sz="2400" b="1" spc="-200" dirty="0">
                <a:latin typeface="Arial"/>
                <a:cs typeface="Arial"/>
              </a:rPr>
              <a:t>3 - </a:t>
            </a:r>
            <a:r>
              <a:rPr sz="2400" b="1" spc="-200" dirty="0">
                <a:latin typeface="Arial"/>
                <a:cs typeface="Arial"/>
              </a:rPr>
              <a:t>Polí</a:t>
            </a:r>
            <a:r>
              <a:rPr sz="2400" b="1" spc="-140" dirty="0">
                <a:latin typeface="Arial"/>
                <a:cs typeface="Arial"/>
              </a:rPr>
              <a:t>t</a:t>
            </a:r>
            <a:r>
              <a:rPr sz="2400" b="1" spc="-204" dirty="0">
                <a:latin typeface="Arial"/>
                <a:cs typeface="Arial"/>
              </a:rPr>
              <a:t>ica</a:t>
            </a:r>
            <a:r>
              <a:rPr lang="pt-BR" sz="2400" b="1" spc="-245" dirty="0">
                <a:latin typeface="Arial"/>
                <a:cs typeface="Arial"/>
              </a:rPr>
              <a:t> de Educação das Relações Étnico-Raciais, História e Cultura Afro-Brasileira e Indígena (Parecer CNE/CP Nº 0</a:t>
            </a:r>
            <a:r>
              <a:rPr lang="pt-BR" sz="2400" b="1" spc="-145" dirty="0">
                <a:latin typeface="Arial"/>
                <a:cs typeface="Arial"/>
              </a:rPr>
              <a:t>3/2004 e Resolução CNE/CP N º 01/2004, Parecer CNE/CP Nº 08/2012 que originou a Resolução CNE/CP Nº 1/2012)</a:t>
            </a:r>
            <a:endParaRPr sz="2400" dirty="0">
              <a:latin typeface="Arial"/>
              <a:cs typeface="Arial"/>
            </a:endParaRPr>
          </a:p>
          <a:p>
            <a:pPr>
              <a:lnSpc>
                <a:spcPct val="100000"/>
              </a:lnSpc>
              <a:spcBef>
                <a:spcPts val="5"/>
              </a:spcBef>
            </a:pPr>
            <a:endParaRPr lang="pt-BR" sz="2500" dirty="0">
              <a:latin typeface="Arial"/>
              <a:cs typeface="Arial"/>
            </a:endParaRPr>
          </a:p>
          <a:p>
            <a:pPr>
              <a:lnSpc>
                <a:spcPct val="100000"/>
              </a:lnSpc>
              <a:spcBef>
                <a:spcPts val="5"/>
              </a:spcBef>
            </a:pPr>
            <a:r>
              <a:rPr lang="pt-BR" sz="2500" dirty="0">
                <a:latin typeface="Arial"/>
                <a:cs typeface="Arial"/>
              </a:rPr>
              <a:t>Direito de Minorias – (1º semestre)  </a:t>
            </a:r>
          </a:p>
          <a:p>
            <a:pPr>
              <a:lnSpc>
                <a:spcPct val="100000"/>
              </a:lnSpc>
              <a:spcBef>
                <a:spcPts val="5"/>
              </a:spcBef>
            </a:pPr>
            <a:r>
              <a:rPr lang="pt-BR" sz="2500" dirty="0">
                <a:latin typeface="Arial"/>
                <a:cs typeface="Arial"/>
              </a:rPr>
              <a:t>Direito Sociologia e Antropologia  –  (2º semestre)</a:t>
            </a:r>
          </a:p>
          <a:p>
            <a:pPr>
              <a:spcBef>
                <a:spcPts val="5"/>
              </a:spcBef>
            </a:pPr>
            <a:r>
              <a:rPr lang="pt-BR" sz="2500" dirty="0">
                <a:latin typeface="Arial"/>
                <a:cs typeface="Arial"/>
              </a:rPr>
              <a:t>Relação Jurídica e Social na Amazônia (2º semestre)</a:t>
            </a:r>
          </a:p>
          <a:p>
            <a:pPr>
              <a:lnSpc>
                <a:spcPct val="100000"/>
              </a:lnSpc>
              <a:spcBef>
                <a:spcPts val="5"/>
              </a:spcBef>
            </a:pPr>
            <a:r>
              <a:rPr lang="pt-BR" sz="2500" dirty="0">
                <a:latin typeface="Arial"/>
                <a:cs typeface="Arial"/>
              </a:rPr>
              <a:t>Direto dos Povos Indígenas – (Optativa)</a:t>
            </a:r>
          </a:p>
        </p:txBody>
      </p:sp>
      <p:sp>
        <p:nvSpPr>
          <p:cNvPr id="12" name="object 12"/>
          <p:cNvSpPr txBox="1">
            <a:spLocks noGrp="1"/>
          </p:cNvSpPr>
          <p:nvPr>
            <p:ph type="title"/>
          </p:nvPr>
        </p:nvSpPr>
        <p:spPr>
          <a:xfrm>
            <a:off x="-1142995" y="844423"/>
            <a:ext cx="13125826" cy="873957"/>
          </a:xfrm>
          <a:prstGeom prst="rect">
            <a:avLst/>
          </a:prstGeom>
        </p:spPr>
        <p:txBody>
          <a:bodyPr vert="horz" wrap="square" lIns="0" tIns="12065" rIns="0" bIns="0" rtlCol="0">
            <a:spAutoFit/>
          </a:bodyPr>
          <a:lstStyle/>
          <a:p>
            <a:pPr marL="7680959" marR="5080" indent="1584960">
              <a:lnSpc>
                <a:spcPct val="100000"/>
              </a:lnSpc>
              <a:spcBef>
                <a:spcPts val="95"/>
              </a:spcBef>
            </a:pPr>
            <a:r>
              <a:rPr lang="pt-BR" spc="-10" dirty="0"/>
              <a:t>Políticas Institucionais no âmbito do curso – Política de Ensino</a:t>
            </a:r>
            <a:endParaRPr spc="-5" dirty="0"/>
          </a:p>
        </p:txBody>
      </p:sp>
      <p:sp>
        <p:nvSpPr>
          <p:cNvPr id="4" name="CaixaDeTexto 3">
            <a:extLst>
              <a:ext uri="{FF2B5EF4-FFF2-40B4-BE49-F238E27FC236}">
                <a16:creationId xmlns:a16="http://schemas.microsoft.com/office/drawing/2014/main" id="{1CC66303-BB40-BA22-5170-37D687F5C6A5}"/>
              </a:ext>
            </a:extLst>
          </p:cNvPr>
          <p:cNvSpPr txBox="1"/>
          <p:nvPr/>
        </p:nvSpPr>
        <p:spPr>
          <a:xfrm>
            <a:off x="2859024" y="5220739"/>
            <a:ext cx="9428224" cy="830997"/>
          </a:xfrm>
          <a:prstGeom prst="rect">
            <a:avLst/>
          </a:prstGeom>
          <a:noFill/>
        </p:spPr>
        <p:txBody>
          <a:bodyPr wrap="square">
            <a:spAutoFit/>
          </a:bodyPr>
          <a:lstStyle/>
          <a:p>
            <a:r>
              <a:rPr lang="pt-BR" sz="2400" b="1" dirty="0">
                <a:latin typeface="Arial" panose="020B0604020202020204" pitchFamily="34" charset="0"/>
                <a:cs typeface="Arial" panose="020B0604020202020204" pitchFamily="34" charset="0"/>
              </a:rPr>
              <a:t>4. Decreto nº 5.626 de 22 de dezembro de 2005: Dispõe sobre a Língua Brasileira de Sinais - LIBRAS;</a:t>
            </a:r>
          </a:p>
        </p:txBody>
      </p:sp>
      <p:sp>
        <p:nvSpPr>
          <p:cNvPr id="5" name="CaixaDeTexto 4">
            <a:extLst>
              <a:ext uri="{FF2B5EF4-FFF2-40B4-BE49-F238E27FC236}">
                <a16:creationId xmlns:a16="http://schemas.microsoft.com/office/drawing/2014/main" id="{43BE4509-4212-81AE-F10B-070E4B831DFF}"/>
              </a:ext>
            </a:extLst>
          </p:cNvPr>
          <p:cNvSpPr txBox="1"/>
          <p:nvPr/>
        </p:nvSpPr>
        <p:spPr>
          <a:xfrm>
            <a:off x="2975393" y="6187423"/>
            <a:ext cx="6096000" cy="369332"/>
          </a:xfrm>
          <a:prstGeom prst="rect">
            <a:avLst/>
          </a:prstGeom>
          <a:noFill/>
        </p:spPr>
        <p:txBody>
          <a:bodyPr wrap="square" rtlCol="0">
            <a:spAutoFit/>
          </a:bodyPr>
          <a:lstStyle/>
          <a:p>
            <a:r>
              <a:rPr lang="pt-BR" b="1" dirty="0">
                <a:latin typeface="Arial" panose="020B0604020202020204" pitchFamily="34" charset="0"/>
                <a:cs typeface="Arial" panose="020B0604020202020204" pitchFamily="34" charset="0"/>
              </a:rPr>
              <a:t>LIBRAS (OPTATIVA</a:t>
            </a:r>
            <a:r>
              <a:rPr lang="pt-BR" b="1" dirty="0"/>
              <a:t>)</a:t>
            </a:r>
          </a:p>
        </p:txBody>
      </p:sp>
    </p:spTree>
    <p:extLst>
      <p:ext uri="{BB962C8B-B14F-4D97-AF65-F5344CB8AC3E}">
        <p14:creationId xmlns:p14="http://schemas.microsoft.com/office/powerpoint/2010/main" val="479528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115823" y="1781555"/>
            <a:ext cx="2345436" cy="4775200"/>
            <a:chOff x="115823" y="1781555"/>
            <a:chExt cx="2345436" cy="4775200"/>
          </a:xfrm>
        </p:grpSpPr>
        <p:pic>
          <p:nvPicPr>
            <p:cNvPr id="8" name="object 8"/>
            <p:cNvPicPr/>
            <p:nvPr/>
          </p:nvPicPr>
          <p:blipFill>
            <a:blip r:embed="rId2" cstate="print"/>
            <a:stretch>
              <a:fillRect/>
            </a:stretch>
          </p:blipFill>
          <p:spPr>
            <a:xfrm>
              <a:off x="115823" y="4745735"/>
              <a:ext cx="1960626" cy="1572006"/>
            </a:xfrm>
            <a:prstGeom prst="rect">
              <a:avLst/>
            </a:prstGeom>
          </p:spPr>
        </p:pic>
        <p:pic>
          <p:nvPicPr>
            <p:cNvPr id="9" name="object 9"/>
            <p:cNvPicPr/>
            <p:nvPr/>
          </p:nvPicPr>
          <p:blipFill>
            <a:blip r:embed="rId3" cstate="print"/>
            <a:stretch>
              <a:fillRect/>
            </a:stretch>
          </p:blipFill>
          <p:spPr>
            <a:xfrm>
              <a:off x="131063" y="3212592"/>
              <a:ext cx="1932432" cy="1543812"/>
            </a:xfrm>
            <a:prstGeom prst="rect">
              <a:avLst/>
            </a:prstGeom>
          </p:spPr>
        </p:pic>
        <p:sp>
          <p:nvSpPr>
            <p:cNvPr id="10" name="object 10"/>
            <p:cNvSpPr/>
            <p:nvPr/>
          </p:nvSpPr>
          <p:spPr>
            <a:xfrm>
              <a:off x="2461259" y="1781555"/>
              <a:ext cx="0" cy="4775200"/>
            </a:xfrm>
            <a:custGeom>
              <a:avLst/>
              <a:gdLst/>
              <a:ahLst/>
              <a:cxnLst/>
              <a:rect l="l" t="t" r="r" b="b"/>
              <a:pathLst>
                <a:path h="4775200">
                  <a:moveTo>
                    <a:pt x="0" y="0"/>
                  </a:moveTo>
                  <a:lnTo>
                    <a:pt x="0" y="4774831"/>
                  </a:lnTo>
                </a:path>
              </a:pathLst>
            </a:custGeom>
            <a:ln w="57150">
              <a:solidFill>
                <a:srgbClr val="497DBA"/>
              </a:solidFill>
            </a:ln>
          </p:spPr>
          <p:txBody>
            <a:bodyPr wrap="square" lIns="0" tIns="0" rIns="0" bIns="0" rtlCol="0"/>
            <a:lstStyle/>
            <a:p>
              <a:endParaRPr/>
            </a:p>
          </p:txBody>
        </p:sp>
      </p:grpSp>
      <p:sp>
        <p:nvSpPr>
          <p:cNvPr id="12" name="object 12"/>
          <p:cNvSpPr txBox="1">
            <a:spLocks noGrp="1"/>
          </p:cNvSpPr>
          <p:nvPr>
            <p:ph type="title"/>
          </p:nvPr>
        </p:nvSpPr>
        <p:spPr>
          <a:xfrm>
            <a:off x="-1295399" y="844423"/>
            <a:ext cx="13278230" cy="873957"/>
          </a:xfrm>
          <a:prstGeom prst="rect">
            <a:avLst/>
          </a:prstGeom>
        </p:spPr>
        <p:txBody>
          <a:bodyPr vert="horz" wrap="square" lIns="0" tIns="12065" rIns="0" bIns="0" rtlCol="0">
            <a:spAutoFit/>
          </a:bodyPr>
          <a:lstStyle/>
          <a:p>
            <a:pPr marL="7680959" marR="5080" indent="1584960">
              <a:lnSpc>
                <a:spcPct val="100000"/>
              </a:lnSpc>
              <a:spcBef>
                <a:spcPts val="95"/>
              </a:spcBef>
            </a:pPr>
            <a:r>
              <a:rPr lang="pt-BR" spc="-10" dirty="0"/>
              <a:t>Políticas Institucionais no âmbito do curso – Política de Ensino</a:t>
            </a:r>
            <a:endParaRPr spc="-5" dirty="0"/>
          </a:p>
        </p:txBody>
      </p:sp>
      <p:pic>
        <p:nvPicPr>
          <p:cNvPr id="4" name="Imagem 3">
            <a:extLst>
              <a:ext uri="{FF2B5EF4-FFF2-40B4-BE49-F238E27FC236}">
                <a16:creationId xmlns:a16="http://schemas.microsoft.com/office/drawing/2014/main" id="{EF6AF7E6-9524-2FFF-101C-189ED42F7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755" y="1905000"/>
            <a:ext cx="1712595" cy="3811542"/>
          </a:xfrm>
          <a:prstGeom prst="rect">
            <a:avLst/>
          </a:prstGeom>
        </p:spPr>
      </p:pic>
      <p:pic>
        <p:nvPicPr>
          <p:cNvPr id="13" name="Imagem 12">
            <a:extLst>
              <a:ext uri="{FF2B5EF4-FFF2-40B4-BE49-F238E27FC236}">
                <a16:creationId xmlns:a16="http://schemas.microsoft.com/office/drawing/2014/main" id="{9CF6036A-0CFB-6062-99F1-7D18EC99C7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0247" y="1905001"/>
            <a:ext cx="2143992" cy="3811541"/>
          </a:xfrm>
          <a:prstGeom prst="rect">
            <a:avLst/>
          </a:prstGeom>
        </p:spPr>
      </p:pic>
      <p:pic>
        <p:nvPicPr>
          <p:cNvPr id="15" name="Imagem 14">
            <a:extLst>
              <a:ext uri="{FF2B5EF4-FFF2-40B4-BE49-F238E27FC236}">
                <a16:creationId xmlns:a16="http://schemas.microsoft.com/office/drawing/2014/main" id="{D2E912DC-970E-7408-9EE1-C73BD7A7AB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9892" y="1718380"/>
            <a:ext cx="4866284" cy="4987220"/>
          </a:xfrm>
          <a:prstGeom prst="rect">
            <a:avLst/>
          </a:prstGeom>
        </p:spPr>
      </p:pic>
    </p:spTree>
    <p:extLst>
      <p:ext uri="{BB962C8B-B14F-4D97-AF65-F5344CB8AC3E}">
        <p14:creationId xmlns:p14="http://schemas.microsoft.com/office/powerpoint/2010/main" val="403982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dirty="0">
                <a:solidFill>
                  <a:srgbClr val="FFFFFF"/>
                </a:solidFill>
                <a:latin typeface="Arial"/>
                <a:cs typeface="Arial"/>
              </a:rPr>
              <a:t>Faculdade</a:t>
            </a:r>
            <a:r>
              <a:rPr sz="2300" spc="-60" dirty="0">
                <a:solidFill>
                  <a:srgbClr val="FFFFFF"/>
                </a:solidFill>
                <a:latin typeface="Arial"/>
                <a:cs typeface="Arial"/>
              </a:rPr>
              <a:t> </a:t>
            </a:r>
            <a:r>
              <a:rPr sz="2300" dirty="0">
                <a:solidFill>
                  <a:srgbClr val="FFFFFF"/>
                </a:solidFill>
                <a:latin typeface="Arial"/>
                <a:cs typeface="Arial"/>
              </a:rPr>
              <a:t>Cosmopolita</a:t>
            </a:r>
            <a:r>
              <a:rPr sz="2300" spc="-60" dirty="0">
                <a:solidFill>
                  <a:srgbClr val="FFFFFF"/>
                </a:solidFill>
                <a:latin typeface="Arial"/>
                <a:cs typeface="Arial"/>
              </a:rPr>
              <a:t> </a:t>
            </a:r>
            <a:r>
              <a:rPr sz="2300" dirty="0">
                <a:solidFill>
                  <a:srgbClr val="FFFFFF"/>
                </a:solidFill>
                <a:latin typeface="Arial"/>
                <a:cs typeface="Arial"/>
              </a:rPr>
              <a:t>–</a:t>
            </a:r>
            <a:r>
              <a:rPr sz="2300" spc="-15" dirty="0">
                <a:solidFill>
                  <a:srgbClr val="FFFFFF"/>
                </a:solidFill>
                <a:latin typeface="Arial"/>
                <a:cs typeface="Arial"/>
              </a:rPr>
              <a:t> </a:t>
            </a:r>
            <a:r>
              <a:rPr sz="2300" dirty="0">
                <a:solidFill>
                  <a:srgbClr val="FFFFFF"/>
                </a:solidFill>
                <a:latin typeface="Arial"/>
                <a:cs typeface="Arial"/>
              </a:rPr>
              <a:t>Curso</a:t>
            </a:r>
            <a:r>
              <a:rPr sz="2300" spc="-45" dirty="0">
                <a:solidFill>
                  <a:srgbClr val="FFFFFF"/>
                </a:solidFill>
                <a:latin typeface="Arial"/>
                <a:cs typeface="Arial"/>
              </a:rPr>
              <a:t> </a:t>
            </a:r>
            <a:r>
              <a:rPr sz="2300" dirty="0">
                <a:solidFill>
                  <a:srgbClr val="FFFFFF"/>
                </a:solidFill>
                <a:latin typeface="Arial"/>
                <a:cs typeface="Arial"/>
              </a:rPr>
              <a:t>de</a:t>
            </a:r>
            <a:r>
              <a:rPr sz="2300"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grpSp>
        <p:nvGrpSpPr>
          <p:cNvPr id="3" name="object 3"/>
          <p:cNvGrpSpPr/>
          <p:nvPr/>
        </p:nvGrpSpPr>
        <p:grpSpPr>
          <a:xfrm>
            <a:off x="402145" y="1988820"/>
            <a:ext cx="4829747" cy="3888740"/>
            <a:chOff x="402145" y="1988820"/>
            <a:chExt cx="4829747" cy="3888740"/>
          </a:xfrm>
        </p:grpSpPr>
        <p:pic>
          <p:nvPicPr>
            <p:cNvPr id="8" name="object 8"/>
            <p:cNvPicPr/>
            <p:nvPr/>
          </p:nvPicPr>
          <p:blipFill>
            <a:blip r:embed="rId2" cstate="print"/>
            <a:stretch>
              <a:fillRect/>
            </a:stretch>
          </p:blipFill>
          <p:spPr>
            <a:xfrm>
              <a:off x="406908" y="2516123"/>
              <a:ext cx="4450080" cy="2833116"/>
            </a:xfrm>
            <a:prstGeom prst="rect">
              <a:avLst/>
            </a:prstGeom>
          </p:spPr>
        </p:pic>
        <p:sp>
          <p:nvSpPr>
            <p:cNvPr id="9" name="object 9"/>
            <p:cNvSpPr/>
            <p:nvPr/>
          </p:nvSpPr>
          <p:spPr>
            <a:xfrm>
              <a:off x="402145" y="2511298"/>
              <a:ext cx="4459605" cy="2842895"/>
            </a:xfrm>
            <a:custGeom>
              <a:avLst/>
              <a:gdLst/>
              <a:ahLst/>
              <a:cxnLst/>
              <a:rect l="l" t="t" r="r" b="b"/>
              <a:pathLst>
                <a:path w="4459605" h="2842895">
                  <a:moveTo>
                    <a:pt x="0" y="2842641"/>
                  </a:moveTo>
                  <a:lnTo>
                    <a:pt x="4459605" y="2842641"/>
                  </a:lnTo>
                  <a:lnTo>
                    <a:pt x="4459605" y="0"/>
                  </a:lnTo>
                  <a:lnTo>
                    <a:pt x="0" y="0"/>
                  </a:lnTo>
                  <a:lnTo>
                    <a:pt x="0" y="2842641"/>
                  </a:lnTo>
                  <a:close/>
                </a:path>
              </a:pathLst>
            </a:custGeom>
            <a:ln w="9525">
              <a:solidFill>
                <a:srgbClr val="000000"/>
              </a:solidFill>
            </a:ln>
          </p:spPr>
          <p:txBody>
            <a:bodyPr wrap="square" lIns="0" tIns="0" rIns="0" bIns="0" rtlCol="0"/>
            <a:lstStyle/>
            <a:p>
              <a:endParaRPr/>
            </a:p>
          </p:txBody>
        </p:sp>
        <p:sp>
          <p:nvSpPr>
            <p:cNvPr id="11" name="object 11"/>
            <p:cNvSpPr/>
            <p:nvPr/>
          </p:nvSpPr>
          <p:spPr>
            <a:xfrm>
              <a:off x="5231892" y="1988820"/>
              <a:ext cx="0" cy="3888740"/>
            </a:xfrm>
            <a:custGeom>
              <a:avLst/>
              <a:gdLst/>
              <a:ahLst/>
              <a:cxnLst/>
              <a:rect l="l" t="t" r="r" b="b"/>
              <a:pathLst>
                <a:path h="3888740">
                  <a:moveTo>
                    <a:pt x="0" y="0"/>
                  </a:moveTo>
                  <a:lnTo>
                    <a:pt x="0" y="3888435"/>
                  </a:lnTo>
                </a:path>
              </a:pathLst>
            </a:custGeom>
            <a:ln w="57150">
              <a:solidFill>
                <a:srgbClr val="497DBA"/>
              </a:solidFill>
            </a:ln>
          </p:spPr>
          <p:txBody>
            <a:bodyPr wrap="square" lIns="0" tIns="0" rIns="0" bIns="0" rtlCol="0"/>
            <a:lstStyle/>
            <a:p>
              <a:endParaRPr/>
            </a:p>
          </p:txBody>
        </p:sp>
      </p:grpSp>
      <p:sp>
        <p:nvSpPr>
          <p:cNvPr id="12" name="object 12"/>
          <p:cNvSpPr txBox="1"/>
          <p:nvPr/>
        </p:nvSpPr>
        <p:spPr>
          <a:xfrm>
            <a:off x="5960490" y="844423"/>
            <a:ext cx="6022340" cy="878840"/>
          </a:xfrm>
          <a:prstGeom prst="rect">
            <a:avLst/>
          </a:prstGeom>
        </p:spPr>
        <p:txBody>
          <a:bodyPr vert="horz" wrap="square" lIns="0" tIns="12065" rIns="0" bIns="0" rtlCol="0">
            <a:spAutoFit/>
          </a:bodyPr>
          <a:lstStyle/>
          <a:p>
            <a:pPr marL="12700" marR="5080" indent="3502025">
              <a:lnSpc>
                <a:spcPct val="100000"/>
              </a:lnSpc>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1</a:t>
            </a:r>
            <a:r>
              <a:rPr lang="pt-BR" sz="2800" b="1" spc="-5" dirty="0">
                <a:latin typeface="Calibri"/>
                <a:cs typeface="Calibri"/>
              </a:rPr>
              <a:t>9</a:t>
            </a:r>
            <a:r>
              <a:rPr sz="2800" b="1" spc="-5" dirty="0">
                <a:latin typeface="Calibri"/>
                <a:cs typeface="Calibri"/>
              </a:rPr>
              <a:t>0</a:t>
            </a:r>
            <a:r>
              <a:rPr sz="2800" b="1" spc="30" dirty="0">
                <a:latin typeface="Calibri"/>
                <a:cs typeface="Calibri"/>
              </a:rPr>
              <a:t> </a:t>
            </a:r>
            <a:r>
              <a:rPr sz="2800" b="1" spc="-5" dirty="0">
                <a:latin typeface="Calibri"/>
                <a:cs typeface="Calibri"/>
              </a:rPr>
              <a:t>Horas</a:t>
            </a:r>
            <a:endParaRPr sz="2800" dirty="0">
              <a:latin typeface="Calibri"/>
              <a:cs typeface="Calibri"/>
            </a:endParaRPr>
          </a:p>
        </p:txBody>
      </p:sp>
      <p:sp>
        <p:nvSpPr>
          <p:cNvPr id="13" name="object 13"/>
          <p:cNvSpPr txBox="1"/>
          <p:nvPr/>
        </p:nvSpPr>
        <p:spPr>
          <a:xfrm>
            <a:off x="5485891" y="3115766"/>
            <a:ext cx="5878195" cy="1397635"/>
          </a:xfrm>
          <a:prstGeom prst="rect">
            <a:avLst/>
          </a:prstGeom>
        </p:spPr>
        <p:txBody>
          <a:bodyPr vert="horz" wrap="square" lIns="0" tIns="12700" rIns="0" bIns="0" rtlCol="0">
            <a:spAutoFit/>
          </a:bodyPr>
          <a:lstStyle/>
          <a:p>
            <a:pPr marL="355600" indent="-342900">
              <a:lnSpc>
                <a:spcPct val="100000"/>
              </a:lnSpc>
              <a:spcBef>
                <a:spcPts val="100"/>
              </a:spcBef>
              <a:buFont typeface="Wingdings"/>
              <a:buChar char=""/>
              <a:tabLst>
                <a:tab pos="354965" algn="l"/>
                <a:tab pos="355600" algn="l"/>
              </a:tabLst>
            </a:pPr>
            <a:r>
              <a:rPr sz="1800" b="1" spc="-5" dirty="0">
                <a:latin typeface="Calibri"/>
                <a:cs typeface="Calibri"/>
              </a:rPr>
              <a:t>Grupo</a:t>
            </a:r>
            <a:r>
              <a:rPr lang="pt-BR" sz="1800" b="1" spc="-5" dirty="0">
                <a:latin typeface="Calibri"/>
                <a:cs typeface="Calibri"/>
              </a:rPr>
              <a:t> </a:t>
            </a:r>
            <a:r>
              <a:rPr sz="1800" b="1" spc="-5" dirty="0">
                <a:latin typeface="Calibri"/>
                <a:cs typeface="Calibri"/>
              </a:rPr>
              <a:t>1:</a:t>
            </a:r>
            <a:r>
              <a:rPr sz="1800" b="1" spc="-30" dirty="0">
                <a:latin typeface="Calibri"/>
                <a:cs typeface="Calibri"/>
              </a:rPr>
              <a:t> </a:t>
            </a:r>
            <a:r>
              <a:rPr sz="1800" b="1" spc="-5" dirty="0">
                <a:latin typeface="Calibri"/>
                <a:cs typeface="Calibri"/>
              </a:rPr>
              <a:t>Atividades</a:t>
            </a:r>
            <a:r>
              <a:rPr sz="1800" b="1" spc="-25" dirty="0">
                <a:latin typeface="Calibri"/>
                <a:cs typeface="Calibri"/>
              </a:rPr>
              <a:t> </a:t>
            </a:r>
            <a:r>
              <a:rPr sz="1800" b="1" dirty="0">
                <a:latin typeface="Calibri"/>
                <a:cs typeface="Calibri"/>
              </a:rPr>
              <a:t>de</a:t>
            </a:r>
            <a:r>
              <a:rPr sz="1800" b="1" spc="-50" dirty="0">
                <a:latin typeface="Calibri"/>
                <a:cs typeface="Calibri"/>
              </a:rPr>
              <a:t> </a:t>
            </a:r>
            <a:r>
              <a:rPr sz="1800" b="1" spc="-5" dirty="0">
                <a:latin typeface="Calibri"/>
                <a:cs typeface="Calibri"/>
              </a:rPr>
              <a:t>ensino</a:t>
            </a:r>
            <a:endParaRPr sz="1800" dirty="0">
              <a:latin typeface="Calibri"/>
              <a:cs typeface="Calibri"/>
            </a:endParaRPr>
          </a:p>
          <a:p>
            <a:pPr marL="355600" indent="-342900">
              <a:lnSpc>
                <a:spcPct val="100000"/>
              </a:lnSpc>
              <a:spcBef>
                <a:spcPts val="5"/>
              </a:spcBef>
              <a:buFont typeface="Wingdings"/>
              <a:buChar char=""/>
              <a:tabLst>
                <a:tab pos="354965" algn="l"/>
                <a:tab pos="355600" algn="l"/>
              </a:tabLst>
            </a:pPr>
            <a:r>
              <a:rPr sz="1800" b="1" spc="-5" dirty="0">
                <a:latin typeface="Calibri"/>
                <a:cs typeface="Calibri"/>
              </a:rPr>
              <a:t>Grupo</a:t>
            </a:r>
            <a:r>
              <a:rPr sz="1800" b="1" spc="-20" dirty="0">
                <a:latin typeface="Calibri"/>
                <a:cs typeface="Calibri"/>
              </a:rPr>
              <a:t> </a:t>
            </a:r>
            <a:r>
              <a:rPr sz="1800" b="1" spc="-5" dirty="0">
                <a:latin typeface="Calibri"/>
                <a:cs typeface="Calibri"/>
              </a:rPr>
              <a:t>2:</a:t>
            </a:r>
            <a:r>
              <a:rPr sz="1800" b="1" dirty="0">
                <a:latin typeface="Calibri"/>
                <a:cs typeface="Calibri"/>
              </a:rPr>
              <a:t> </a:t>
            </a:r>
            <a:r>
              <a:rPr sz="1800" b="1" spc="-10" dirty="0">
                <a:latin typeface="Calibri"/>
                <a:cs typeface="Calibri"/>
              </a:rPr>
              <a:t>Atividades</a:t>
            </a:r>
            <a:r>
              <a:rPr sz="1800" b="1" spc="-35" dirty="0">
                <a:latin typeface="Calibri"/>
                <a:cs typeface="Calibri"/>
              </a:rPr>
              <a:t> </a:t>
            </a:r>
            <a:r>
              <a:rPr sz="1800" b="1" dirty="0">
                <a:latin typeface="Calibri"/>
                <a:cs typeface="Calibri"/>
              </a:rPr>
              <a:t>de</a:t>
            </a:r>
            <a:r>
              <a:rPr sz="1800" b="1" spc="-15" dirty="0">
                <a:latin typeface="Calibri"/>
                <a:cs typeface="Calibri"/>
              </a:rPr>
              <a:t> </a:t>
            </a:r>
            <a:r>
              <a:rPr sz="1800" b="1" spc="-5" dirty="0">
                <a:latin typeface="Calibri"/>
                <a:cs typeface="Calibri"/>
              </a:rPr>
              <a:t>Pesquisa</a:t>
            </a:r>
            <a:r>
              <a:rPr sz="1800" b="1" spc="-35" dirty="0">
                <a:latin typeface="Calibri"/>
                <a:cs typeface="Calibri"/>
              </a:rPr>
              <a:t> </a:t>
            </a:r>
            <a:r>
              <a:rPr sz="1800" b="1" dirty="0">
                <a:latin typeface="Calibri"/>
                <a:cs typeface="Calibri"/>
              </a:rPr>
              <a:t>e </a:t>
            </a:r>
            <a:r>
              <a:rPr sz="1800" b="1" spc="-5" dirty="0">
                <a:latin typeface="Calibri"/>
                <a:cs typeface="Calibri"/>
              </a:rPr>
              <a:t>Produção</a:t>
            </a:r>
            <a:r>
              <a:rPr sz="1800" b="1" spc="-30" dirty="0">
                <a:latin typeface="Calibri"/>
                <a:cs typeface="Calibri"/>
              </a:rPr>
              <a:t> </a:t>
            </a:r>
            <a:r>
              <a:rPr sz="1800" b="1" spc="-5" dirty="0">
                <a:latin typeface="Calibri"/>
                <a:cs typeface="Calibri"/>
              </a:rPr>
              <a:t>Científica</a:t>
            </a:r>
            <a:endParaRPr sz="1800" dirty="0">
              <a:latin typeface="Calibri"/>
              <a:cs typeface="Calibri"/>
            </a:endParaRPr>
          </a:p>
          <a:p>
            <a:pPr marL="355600" indent="-342900">
              <a:lnSpc>
                <a:spcPct val="100000"/>
              </a:lnSpc>
              <a:buFont typeface="Wingdings"/>
              <a:buChar char=""/>
              <a:tabLst>
                <a:tab pos="354965" algn="l"/>
                <a:tab pos="355600" algn="l"/>
              </a:tabLst>
            </a:pPr>
            <a:r>
              <a:rPr sz="1800" b="1" spc="-5" dirty="0">
                <a:latin typeface="Calibri"/>
                <a:cs typeface="Calibri"/>
              </a:rPr>
              <a:t>Grupo</a:t>
            </a:r>
            <a:r>
              <a:rPr sz="1800" b="1" spc="-20" dirty="0">
                <a:latin typeface="Calibri"/>
                <a:cs typeface="Calibri"/>
              </a:rPr>
              <a:t> </a:t>
            </a:r>
            <a:r>
              <a:rPr sz="1800" b="1" spc="-5" dirty="0">
                <a:latin typeface="Calibri"/>
                <a:cs typeface="Calibri"/>
              </a:rPr>
              <a:t>3:</a:t>
            </a:r>
            <a:r>
              <a:rPr sz="1800" b="1" spc="5" dirty="0">
                <a:latin typeface="Calibri"/>
                <a:cs typeface="Calibri"/>
              </a:rPr>
              <a:t> </a:t>
            </a:r>
            <a:r>
              <a:rPr sz="1800" b="1" spc="-10" dirty="0">
                <a:latin typeface="Calibri"/>
                <a:cs typeface="Calibri"/>
              </a:rPr>
              <a:t>Atividades</a:t>
            </a:r>
            <a:r>
              <a:rPr sz="1800" b="1" spc="-40" dirty="0">
                <a:latin typeface="Calibri"/>
                <a:cs typeface="Calibri"/>
              </a:rPr>
              <a:t> </a:t>
            </a:r>
            <a:r>
              <a:rPr sz="1800" b="1" dirty="0">
                <a:latin typeface="Calibri"/>
                <a:cs typeface="Calibri"/>
              </a:rPr>
              <a:t>de</a:t>
            </a:r>
            <a:r>
              <a:rPr sz="1800" b="1" spc="-10" dirty="0">
                <a:latin typeface="Calibri"/>
                <a:cs typeface="Calibri"/>
              </a:rPr>
              <a:t> </a:t>
            </a:r>
            <a:r>
              <a:rPr sz="1800" b="1" spc="-5" dirty="0">
                <a:latin typeface="Calibri"/>
                <a:cs typeface="Calibri"/>
              </a:rPr>
              <a:t>Extensão</a:t>
            </a:r>
            <a:endParaRPr sz="1800" dirty="0">
              <a:latin typeface="Calibri"/>
              <a:cs typeface="Calibri"/>
            </a:endParaRPr>
          </a:p>
          <a:p>
            <a:pPr marL="355600" indent="-342900">
              <a:lnSpc>
                <a:spcPct val="100000"/>
              </a:lnSpc>
              <a:buFont typeface="Wingdings"/>
              <a:buChar char=""/>
              <a:tabLst>
                <a:tab pos="354965" algn="l"/>
                <a:tab pos="355600" algn="l"/>
              </a:tabLst>
            </a:pPr>
            <a:r>
              <a:rPr sz="1800" b="1" spc="-5" dirty="0">
                <a:latin typeface="Calibri"/>
                <a:cs typeface="Calibri"/>
              </a:rPr>
              <a:t>Grupo</a:t>
            </a:r>
            <a:r>
              <a:rPr sz="1800" b="1" spc="-20" dirty="0">
                <a:latin typeface="Calibri"/>
                <a:cs typeface="Calibri"/>
              </a:rPr>
              <a:t> </a:t>
            </a:r>
            <a:r>
              <a:rPr sz="1800" b="1" spc="-5" dirty="0">
                <a:latin typeface="Calibri"/>
                <a:cs typeface="Calibri"/>
              </a:rPr>
              <a:t>4:</a:t>
            </a:r>
            <a:r>
              <a:rPr sz="1800" b="1" spc="5" dirty="0">
                <a:latin typeface="Calibri"/>
                <a:cs typeface="Calibri"/>
              </a:rPr>
              <a:t> </a:t>
            </a:r>
            <a:r>
              <a:rPr sz="1800" b="1" spc="-10" dirty="0">
                <a:latin typeface="Calibri"/>
                <a:cs typeface="Calibri"/>
              </a:rPr>
              <a:t>Atividades</a:t>
            </a:r>
            <a:r>
              <a:rPr sz="1800" b="1" spc="-40" dirty="0">
                <a:latin typeface="Calibri"/>
                <a:cs typeface="Calibri"/>
              </a:rPr>
              <a:t> </a:t>
            </a:r>
            <a:r>
              <a:rPr sz="1800" b="1" spc="-5" dirty="0">
                <a:latin typeface="Calibri"/>
                <a:cs typeface="Calibri"/>
              </a:rPr>
              <a:t>Sócio-Culturais,</a:t>
            </a:r>
            <a:r>
              <a:rPr sz="1800" b="1" spc="-10" dirty="0">
                <a:latin typeface="Calibri"/>
                <a:cs typeface="Calibri"/>
              </a:rPr>
              <a:t> </a:t>
            </a:r>
            <a:r>
              <a:rPr sz="1800" b="1" spc="-5" dirty="0">
                <a:latin typeface="Calibri"/>
                <a:cs typeface="Calibri"/>
              </a:rPr>
              <a:t>Artísticas</a:t>
            </a:r>
            <a:r>
              <a:rPr sz="1800" b="1" spc="-15" dirty="0">
                <a:latin typeface="Calibri"/>
                <a:cs typeface="Calibri"/>
              </a:rPr>
              <a:t> </a:t>
            </a:r>
            <a:r>
              <a:rPr sz="1800" b="1" dirty="0">
                <a:latin typeface="Calibri"/>
                <a:cs typeface="Calibri"/>
              </a:rPr>
              <a:t>e</a:t>
            </a:r>
            <a:r>
              <a:rPr sz="1800" b="1" spc="-30" dirty="0">
                <a:latin typeface="Calibri"/>
                <a:cs typeface="Calibri"/>
              </a:rPr>
              <a:t> </a:t>
            </a:r>
            <a:r>
              <a:rPr sz="1800" b="1" spc="-5" dirty="0">
                <a:latin typeface="Calibri"/>
                <a:cs typeface="Calibri"/>
              </a:rPr>
              <a:t>Esportivas</a:t>
            </a:r>
            <a:endParaRPr sz="1800" dirty="0">
              <a:latin typeface="Calibri"/>
              <a:cs typeface="Calibri"/>
            </a:endParaRPr>
          </a:p>
          <a:p>
            <a:pPr marL="355600" indent="-342900">
              <a:lnSpc>
                <a:spcPct val="100000"/>
              </a:lnSpc>
              <a:buFont typeface="Wingdings"/>
              <a:buChar char=""/>
              <a:tabLst>
                <a:tab pos="354965" algn="l"/>
                <a:tab pos="355600" algn="l"/>
              </a:tabLst>
            </a:pPr>
            <a:r>
              <a:rPr sz="1800" b="1" spc="-5" dirty="0">
                <a:latin typeface="Calibri"/>
                <a:cs typeface="Calibri"/>
              </a:rPr>
              <a:t>Grupo</a:t>
            </a:r>
            <a:r>
              <a:rPr sz="1800" b="1" spc="-25" dirty="0">
                <a:latin typeface="Calibri"/>
                <a:cs typeface="Calibri"/>
              </a:rPr>
              <a:t> </a:t>
            </a:r>
            <a:r>
              <a:rPr sz="1800" b="1" spc="-5" dirty="0">
                <a:latin typeface="Calibri"/>
                <a:cs typeface="Calibri"/>
              </a:rPr>
              <a:t>5: </a:t>
            </a:r>
            <a:r>
              <a:rPr sz="1800" b="1" spc="-10" dirty="0">
                <a:latin typeface="Calibri"/>
                <a:cs typeface="Calibri"/>
              </a:rPr>
              <a:t>Outras</a:t>
            </a:r>
            <a:r>
              <a:rPr sz="1800" b="1" spc="-15" dirty="0">
                <a:latin typeface="Calibri"/>
                <a:cs typeface="Calibri"/>
              </a:rPr>
              <a:t> </a:t>
            </a:r>
            <a:r>
              <a:rPr sz="1800" b="1" spc="-5" dirty="0">
                <a:latin typeface="Calibri"/>
                <a:cs typeface="Calibri"/>
              </a:rPr>
              <a:t>atividades</a:t>
            </a:r>
            <a:endParaRPr sz="1800" dirty="0">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1752600" y="844423"/>
            <a:ext cx="10230230" cy="443070"/>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800" b="1" spc="-10" dirty="0">
                <a:latin typeface="Calibri"/>
                <a:cs typeface="Calibri"/>
              </a:rPr>
              <a:t>Atividade Complementar Grupo 1 - Ensino  </a:t>
            </a:r>
            <a:endParaRPr sz="2800" dirty="0">
              <a:latin typeface="Calibri"/>
              <a:cs typeface="Calibri"/>
            </a:endParaRPr>
          </a:p>
        </p:txBody>
      </p:sp>
      <p:graphicFrame>
        <p:nvGraphicFramePr>
          <p:cNvPr id="21" name="Tabela 21">
            <a:extLst>
              <a:ext uri="{FF2B5EF4-FFF2-40B4-BE49-F238E27FC236}">
                <a16:creationId xmlns:a16="http://schemas.microsoft.com/office/drawing/2014/main" id="{E4A94058-0883-A4F0-0475-57F544F5E318}"/>
              </a:ext>
            </a:extLst>
          </p:cNvPr>
          <p:cNvGraphicFramePr>
            <a:graphicFrameLocks noGrp="1"/>
          </p:cNvGraphicFramePr>
          <p:nvPr>
            <p:extLst>
              <p:ext uri="{D42A27DB-BD31-4B8C-83A1-F6EECF244321}">
                <p14:modId xmlns:p14="http://schemas.microsoft.com/office/powerpoint/2010/main" val="3313115695"/>
              </p:ext>
            </p:extLst>
          </p:nvPr>
        </p:nvGraphicFramePr>
        <p:xfrm>
          <a:off x="2743200" y="1447800"/>
          <a:ext cx="8128000" cy="222504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1 – Ensino</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2019.2</a:t>
                      </a:r>
                    </a:p>
                  </a:txBody>
                  <a:tcPr/>
                </a:tc>
                <a:tc>
                  <a:txBody>
                    <a:bodyPr/>
                    <a:lstStyle/>
                    <a:p>
                      <a:pPr algn="ctr"/>
                      <a:r>
                        <a:rPr lang="pt-BR" dirty="0"/>
                        <a:t>I Juri Simulado da Corte Interamericana de Direitos Humanos da OEA</a:t>
                      </a:r>
                    </a:p>
                  </a:txBody>
                  <a:tcPr/>
                </a:tc>
                <a:extLst>
                  <a:ext uri="{0D108BD9-81ED-4DB2-BD59-A6C34878D82A}">
                    <a16:rowId xmlns:a16="http://schemas.microsoft.com/office/drawing/2014/main" val="3922326194"/>
                  </a:ext>
                </a:extLst>
              </a:tr>
              <a:tr h="370840">
                <a:tc>
                  <a:txBody>
                    <a:bodyPr/>
                    <a:lstStyle/>
                    <a:p>
                      <a:pPr algn="ctr"/>
                      <a:r>
                        <a:rPr lang="pt-BR" dirty="0"/>
                        <a:t>2021.2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 Juri Simulado da Corte Interamericana de Direitos Humanos da OEA</a:t>
                      </a:r>
                    </a:p>
                  </a:txBody>
                  <a:tcPr/>
                </a:tc>
                <a:extLst>
                  <a:ext uri="{0D108BD9-81ED-4DB2-BD59-A6C34878D82A}">
                    <a16:rowId xmlns:a16="http://schemas.microsoft.com/office/drawing/2014/main" val="3237482542"/>
                  </a:ext>
                </a:extLst>
              </a:tr>
              <a:tr h="370840">
                <a:tc>
                  <a:txBody>
                    <a:bodyPr/>
                    <a:lstStyle/>
                    <a:p>
                      <a:pPr algn="ctr"/>
                      <a:r>
                        <a:rPr lang="pt-BR" dirty="0"/>
                        <a:t>2022.2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III Juri Simulado de Crimes Contra a Vida</a:t>
                      </a:r>
                    </a:p>
                  </a:txBody>
                  <a:tcPr/>
                </a:tc>
                <a:extLst>
                  <a:ext uri="{0D108BD9-81ED-4DB2-BD59-A6C34878D82A}">
                    <a16:rowId xmlns:a16="http://schemas.microsoft.com/office/drawing/2014/main" val="2839582037"/>
                  </a:ext>
                </a:extLst>
              </a:tr>
              <a:tr h="370840">
                <a:tc>
                  <a:txBody>
                    <a:bodyPr/>
                    <a:lstStyle/>
                    <a:p>
                      <a:pPr algn="ctr"/>
                      <a:r>
                        <a:rPr lang="pt-BR" dirty="0"/>
                        <a:t>2019 a 2023</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Oficinas, cursos de oratória, tribuno em preparação Ao Juri</a:t>
                      </a:r>
                    </a:p>
                  </a:txBody>
                  <a:tcPr/>
                </a:tc>
                <a:extLst>
                  <a:ext uri="{0D108BD9-81ED-4DB2-BD59-A6C34878D82A}">
                    <a16:rowId xmlns:a16="http://schemas.microsoft.com/office/drawing/2014/main" val="955419024"/>
                  </a:ext>
                </a:extLst>
              </a:tr>
            </a:tbl>
          </a:graphicData>
        </a:graphic>
      </p:graphicFrame>
      <p:graphicFrame>
        <p:nvGraphicFramePr>
          <p:cNvPr id="24" name="Tabela 21">
            <a:extLst>
              <a:ext uri="{FF2B5EF4-FFF2-40B4-BE49-F238E27FC236}">
                <a16:creationId xmlns:a16="http://schemas.microsoft.com/office/drawing/2014/main" id="{49038EA7-BD79-9919-63F4-8C7C3287DA76}"/>
              </a:ext>
            </a:extLst>
          </p:cNvPr>
          <p:cNvGraphicFramePr>
            <a:graphicFrameLocks noGrp="1"/>
          </p:cNvGraphicFramePr>
          <p:nvPr>
            <p:extLst>
              <p:ext uri="{D42A27DB-BD31-4B8C-83A1-F6EECF244321}">
                <p14:modId xmlns:p14="http://schemas.microsoft.com/office/powerpoint/2010/main" val="1729423415"/>
              </p:ext>
            </p:extLst>
          </p:nvPr>
        </p:nvGraphicFramePr>
        <p:xfrm>
          <a:off x="2743200" y="4038600"/>
          <a:ext cx="8128000" cy="222504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1 – Ensino</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2020.1</a:t>
                      </a:r>
                    </a:p>
                  </a:txBody>
                  <a:tcPr/>
                </a:tc>
                <a:tc>
                  <a:txBody>
                    <a:bodyPr/>
                    <a:lstStyle/>
                    <a:p>
                      <a:pPr algn="ctr"/>
                      <a:r>
                        <a:rPr lang="pt-BR" dirty="0"/>
                        <a:t>I Webinário Internacional de Direito </a:t>
                      </a:r>
                    </a:p>
                  </a:txBody>
                  <a:tcPr/>
                </a:tc>
                <a:extLst>
                  <a:ext uri="{0D108BD9-81ED-4DB2-BD59-A6C34878D82A}">
                    <a16:rowId xmlns:a16="http://schemas.microsoft.com/office/drawing/2014/main" val="3922326194"/>
                  </a:ext>
                </a:extLst>
              </a:tr>
              <a:tr h="370840">
                <a:tc>
                  <a:txBody>
                    <a:bodyPr/>
                    <a:lstStyle/>
                    <a:p>
                      <a:pPr algn="ctr"/>
                      <a:r>
                        <a:rPr lang="pt-BR" dirty="0"/>
                        <a:t>2020.2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 Webinário Eleitoral </a:t>
                      </a:r>
                    </a:p>
                  </a:txBody>
                  <a:tcPr/>
                </a:tc>
                <a:extLst>
                  <a:ext uri="{0D108BD9-81ED-4DB2-BD59-A6C34878D82A}">
                    <a16:rowId xmlns:a16="http://schemas.microsoft.com/office/drawing/2014/main" val="4198849358"/>
                  </a:ext>
                </a:extLst>
              </a:tr>
              <a:tr h="370840">
                <a:tc>
                  <a:txBody>
                    <a:bodyPr/>
                    <a:lstStyle/>
                    <a:p>
                      <a:pPr algn="ctr"/>
                      <a:r>
                        <a:rPr lang="pt-BR" dirty="0"/>
                        <a:t>2021.1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 Webinário Internacional de Direito</a:t>
                      </a:r>
                    </a:p>
                  </a:txBody>
                  <a:tcPr/>
                </a:tc>
                <a:extLst>
                  <a:ext uri="{0D108BD9-81ED-4DB2-BD59-A6C34878D82A}">
                    <a16:rowId xmlns:a16="http://schemas.microsoft.com/office/drawing/2014/main" val="3237482542"/>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III Seminário de Direito </a:t>
                      </a:r>
                    </a:p>
                  </a:txBody>
                  <a:tcPr/>
                </a:tc>
                <a:extLst>
                  <a:ext uri="{0D108BD9-81ED-4DB2-BD59-A6C34878D82A}">
                    <a16:rowId xmlns:a16="http://schemas.microsoft.com/office/drawing/2014/main" val="2839582037"/>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1752600" y="844423"/>
            <a:ext cx="10230230" cy="443070"/>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800" b="1" spc="-10" dirty="0">
                <a:latin typeface="Calibri"/>
                <a:cs typeface="Calibri"/>
              </a:rPr>
              <a:t>Atividade Complementar Grupo 1 - Ensino  </a:t>
            </a:r>
            <a:endParaRPr sz="2800" dirty="0">
              <a:latin typeface="Calibri"/>
              <a:cs typeface="Calibri"/>
            </a:endParaRPr>
          </a:p>
        </p:txBody>
      </p:sp>
      <p:graphicFrame>
        <p:nvGraphicFramePr>
          <p:cNvPr id="21" name="Tabela 21">
            <a:extLst>
              <a:ext uri="{FF2B5EF4-FFF2-40B4-BE49-F238E27FC236}">
                <a16:creationId xmlns:a16="http://schemas.microsoft.com/office/drawing/2014/main" id="{E4A94058-0883-A4F0-0475-57F544F5E318}"/>
              </a:ext>
            </a:extLst>
          </p:cNvPr>
          <p:cNvGraphicFramePr>
            <a:graphicFrameLocks noGrp="1"/>
          </p:cNvGraphicFramePr>
          <p:nvPr>
            <p:extLst>
              <p:ext uri="{D42A27DB-BD31-4B8C-83A1-F6EECF244321}">
                <p14:modId xmlns:p14="http://schemas.microsoft.com/office/powerpoint/2010/main" val="495330845"/>
              </p:ext>
            </p:extLst>
          </p:nvPr>
        </p:nvGraphicFramePr>
        <p:xfrm>
          <a:off x="2743200" y="1574260"/>
          <a:ext cx="8128000" cy="185420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1 – Ensino</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2020.2</a:t>
                      </a:r>
                    </a:p>
                  </a:txBody>
                  <a:tcPr/>
                </a:tc>
                <a:tc>
                  <a:txBody>
                    <a:bodyPr/>
                    <a:lstStyle/>
                    <a:p>
                      <a:pPr algn="ctr"/>
                      <a:r>
                        <a:rPr lang="pt-BR" dirty="0"/>
                        <a:t>I Maratona de Preparação para OAB </a:t>
                      </a:r>
                    </a:p>
                  </a:txBody>
                  <a:tcPr/>
                </a:tc>
                <a:extLst>
                  <a:ext uri="{0D108BD9-81ED-4DB2-BD59-A6C34878D82A}">
                    <a16:rowId xmlns:a16="http://schemas.microsoft.com/office/drawing/2014/main" val="3922326194"/>
                  </a:ext>
                </a:extLst>
              </a:tr>
              <a:tr h="370840">
                <a:tc>
                  <a:txBody>
                    <a:bodyPr/>
                    <a:lstStyle/>
                    <a:p>
                      <a:pPr algn="ctr"/>
                      <a:r>
                        <a:rPr lang="pt-BR" dirty="0"/>
                        <a:t>2021.1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 Maratona de Preparação para OAB e ENADE</a:t>
                      </a:r>
                    </a:p>
                  </a:txBody>
                  <a:tcPr/>
                </a:tc>
                <a:extLst>
                  <a:ext uri="{0D108BD9-81ED-4DB2-BD59-A6C34878D82A}">
                    <a16:rowId xmlns:a16="http://schemas.microsoft.com/office/drawing/2014/main" val="3237482542"/>
                  </a:ext>
                </a:extLst>
              </a:tr>
              <a:tr h="370840">
                <a:tc>
                  <a:txBody>
                    <a:bodyPr/>
                    <a:lstStyle/>
                    <a:p>
                      <a:pPr algn="ctr"/>
                      <a:r>
                        <a:rPr lang="pt-BR" dirty="0"/>
                        <a:t>2022.2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III Maratona de Preparação para  ENADE</a:t>
                      </a:r>
                    </a:p>
                  </a:txBody>
                  <a:tcPr/>
                </a:tc>
                <a:extLst>
                  <a:ext uri="{0D108BD9-81ED-4DB2-BD59-A6C34878D82A}">
                    <a16:rowId xmlns:a16="http://schemas.microsoft.com/office/drawing/2014/main" val="2839582037"/>
                  </a:ext>
                </a:extLst>
              </a:tr>
            </a:tbl>
          </a:graphicData>
        </a:graphic>
      </p:graphicFrame>
      <p:graphicFrame>
        <p:nvGraphicFramePr>
          <p:cNvPr id="24" name="Tabela 21">
            <a:extLst>
              <a:ext uri="{FF2B5EF4-FFF2-40B4-BE49-F238E27FC236}">
                <a16:creationId xmlns:a16="http://schemas.microsoft.com/office/drawing/2014/main" id="{49038EA7-BD79-9919-63F4-8C7C3287DA76}"/>
              </a:ext>
            </a:extLst>
          </p:cNvPr>
          <p:cNvGraphicFramePr>
            <a:graphicFrameLocks noGrp="1"/>
          </p:cNvGraphicFramePr>
          <p:nvPr>
            <p:extLst>
              <p:ext uri="{D42A27DB-BD31-4B8C-83A1-F6EECF244321}">
                <p14:modId xmlns:p14="http://schemas.microsoft.com/office/powerpoint/2010/main" val="1357051662"/>
              </p:ext>
            </p:extLst>
          </p:nvPr>
        </p:nvGraphicFramePr>
        <p:xfrm>
          <a:off x="2743200" y="3715227"/>
          <a:ext cx="8128000" cy="249428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1 – Ensino</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2020.2</a:t>
                      </a:r>
                    </a:p>
                  </a:txBody>
                  <a:tcPr/>
                </a:tc>
                <a:tc>
                  <a:txBody>
                    <a:bodyPr/>
                    <a:lstStyle/>
                    <a:p>
                      <a:pPr algn="ctr"/>
                      <a:r>
                        <a:rPr lang="pt-BR" dirty="0"/>
                        <a:t>Conhecendo Direito: Aula interdisciplinar Direito x Engenharia</a:t>
                      </a:r>
                    </a:p>
                  </a:txBody>
                  <a:tcPr/>
                </a:tc>
                <a:extLst>
                  <a:ext uri="{0D108BD9-81ED-4DB2-BD59-A6C34878D82A}">
                    <a16:rowId xmlns:a16="http://schemas.microsoft.com/office/drawing/2014/main" val="3922326194"/>
                  </a:ext>
                </a:extLst>
              </a:tr>
              <a:tr h="370840">
                <a:tc>
                  <a:txBody>
                    <a:bodyPr/>
                    <a:lstStyle/>
                    <a:p>
                      <a:pPr algn="ctr"/>
                      <a:r>
                        <a:rPr lang="pt-BR" dirty="0"/>
                        <a:t>2022.1</a:t>
                      </a:r>
                    </a:p>
                  </a:txBody>
                  <a:tcPr/>
                </a:tc>
                <a:tc>
                  <a:txBody>
                    <a:bodyPr/>
                    <a:lstStyle/>
                    <a:p>
                      <a:pPr algn="ctr"/>
                      <a:r>
                        <a:rPr lang="pt-BR" dirty="0"/>
                        <a:t>Conhecendo Direito: Aula de Direitos Humanos internacionais</a:t>
                      </a:r>
                    </a:p>
                  </a:txBody>
                  <a:tcPr/>
                </a:tc>
                <a:extLst>
                  <a:ext uri="{0D108BD9-81ED-4DB2-BD59-A6C34878D82A}">
                    <a16:rowId xmlns:a16="http://schemas.microsoft.com/office/drawing/2014/main" val="2532687936"/>
                  </a:ext>
                </a:extLst>
              </a:tr>
              <a:tr h="370840">
                <a:tc>
                  <a:txBody>
                    <a:bodyPr/>
                    <a:lstStyle/>
                    <a:p>
                      <a:pPr algn="ctr"/>
                      <a:r>
                        <a:rPr lang="pt-BR" dirty="0"/>
                        <a:t>2022.2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Conhecendo Direito: Migrar é um Direito Humano</a:t>
                      </a:r>
                    </a:p>
                  </a:txBody>
                  <a:tcPr/>
                </a:tc>
                <a:extLst>
                  <a:ext uri="{0D108BD9-81ED-4DB2-BD59-A6C34878D82A}">
                    <a16:rowId xmlns:a16="http://schemas.microsoft.com/office/drawing/2014/main" val="3237482542"/>
                  </a:ext>
                </a:extLst>
              </a:tr>
              <a:tr h="370840">
                <a:tc>
                  <a:txBody>
                    <a:bodyPr/>
                    <a:lstStyle/>
                    <a:p>
                      <a:pPr algn="ctr"/>
                      <a:r>
                        <a:rPr lang="pt-BR" dirty="0"/>
                        <a:t>2022.2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Master </a:t>
                      </a:r>
                      <a:r>
                        <a:rPr lang="pt-BR" dirty="0" err="1"/>
                        <a:t>Class</a:t>
                      </a:r>
                      <a:r>
                        <a:rPr lang="pt-BR" dirty="0"/>
                        <a:t> de Direito Empresarial : Simplificando a Recuperação Judicial</a:t>
                      </a:r>
                    </a:p>
                  </a:txBody>
                  <a:tcPr/>
                </a:tc>
                <a:extLst>
                  <a:ext uri="{0D108BD9-81ED-4DB2-BD59-A6C34878D82A}">
                    <a16:rowId xmlns:a16="http://schemas.microsoft.com/office/drawing/2014/main" val="2839582037"/>
                  </a:ext>
                </a:extLst>
              </a:tr>
            </a:tbl>
          </a:graphicData>
        </a:graphic>
      </p:graphicFrame>
    </p:spTree>
    <p:extLst>
      <p:ext uri="{BB962C8B-B14F-4D97-AF65-F5344CB8AC3E}">
        <p14:creationId xmlns:p14="http://schemas.microsoft.com/office/powerpoint/2010/main" val="1207841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1752600" y="844423"/>
            <a:ext cx="10230230" cy="443070"/>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800" b="1" spc="-10" dirty="0">
                <a:latin typeface="Calibri"/>
                <a:cs typeface="Calibri"/>
              </a:rPr>
              <a:t>Atividade Complementar Grupo 1 - Ensino  </a:t>
            </a:r>
            <a:endParaRPr sz="2800" dirty="0">
              <a:latin typeface="Calibri"/>
              <a:cs typeface="Calibri"/>
            </a:endParaRPr>
          </a:p>
        </p:txBody>
      </p:sp>
      <p:graphicFrame>
        <p:nvGraphicFramePr>
          <p:cNvPr id="21" name="Tabela 21">
            <a:extLst>
              <a:ext uri="{FF2B5EF4-FFF2-40B4-BE49-F238E27FC236}">
                <a16:creationId xmlns:a16="http://schemas.microsoft.com/office/drawing/2014/main" id="{E4A94058-0883-A4F0-0475-57F544F5E318}"/>
              </a:ext>
            </a:extLst>
          </p:cNvPr>
          <p:cNvGraphicFramePr>
            <a:graphicFrameLocks noGrp="1"/>
          </p:cNvGraphicFramePr>
          <p:nvPr>
            <p:extLst>
              <p:ext uri="{D42A27DB-BD31-4B8C-83A1-F6EECF244321}">
                <p14:modId xmlns:p14="http://schemas.microsoft.com/office/powerpoint/2010/main" val="3459321904"/>
              </p:ext>
            </p:extLst>
          </p:nvPr>
        </p:nvGraphicFramePr>
        <p:xfrm>
          <a:off x="2803715" y="1564735"/>
          <a:ext cx="8128000" cy="407924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1 – Ensino</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2021.2</a:t>
                      </a:r>
                    </a:p>
                  </a:txBody>
                  <a:tcPr/>
                </a:tc>
                <a:tc>
                  <a:txBody>
                    <a:bodyPr/>
                    <a:lstStyle/>
                    <a:p>
                      <a:pPr algn="ctr"/>
                      <a:r>
                        <a:rPr lang="pt-BR" dirty="0"/>
                        <a:t>I Direito em Cenas: </a:t>
                      </a:r>
                      <a:r>
                        <a:rPr lang="pt-BR" dirty="0" err="1"/>
                        <a:t>Filadelphia</a:t>
                      </a:r>
                      <a:endParaRPr lang="pt-BR" dirty="0"/>
                    </a:p>
                  </a:txBody>
                  <a:tcPr/>
                </a:tc>
                <a:extLst>
                  <a:ext uri="{0D108BD9-81ED-4DB2-BD59-A6C34878D82A}">
                    <a16:rowId xmlns:a16="http://schemas.microsoft.com/office/drawing/2014/main" val="3922326194"/>
                  </a:ext>
                </a:extLst>
              </a:tr>
              <a:tr h="370840">
                <a:tc>
                  <a:txBody>
                    <a:bodyPr/>
                    <a:lstStyle/>
                    <a:p>
                      <a:pPr algn="ctr"/>
                      <a:r>
                        <a:rPr lang="pt-BR" dirty="0"/>
                        <a:t>2021.2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 Direito em Cenas: A menina que matou os pais</a:t>
                      </a:r>
                    </a:p>
                  </a:txBody>
                  <a:tcPr/>
                </a:tc>
                <a:extLst>
                  <a:ext uri="{0D108BD9-81ED-4DB2-BD59-A6C34878D82A}">
                    <a16:rowId xmlns:a16="http://schemas.microsoft.com/office/drawing/2014/main" val="3237482542"/>
                  </a:ext>
                </a:extLst>
              </a:tr>
              <a:tr h="370840">
                <a:tc>
                  <a:txBody>
                    <a:bodyPr/>
                    <a:lstStyle/>
                    <a:p>
                      <a:pPr algn="ctr"/>
                      <a:r>
                        <a:rPr lang="pt-BR" dirty="0"/>
                        <a:t>2022.1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III Direito em Cenas: Sergio O filme</a:t>
                      </a:r>
                    </a:p>
                  </a:txBody>
                  <a:tcPr/>
                </a:tc>
                <a:extLst>
                  <a:ext uri="{0D108BD9-81ED-4DB2-BD59-A6C34878D82A}">
                    <a16:rowId xmlns:a16="http://schemas.microsoft.com/office/drawing/2014/main" val="2839582037"/>
                  </a:ext>
                </a:extLst>
              </a:tr>
              <a:tr h="370840">
                <a:tc>
                  <a:txBody>
                    <a:bodyPr/>
                    <a:lstStyle/>
                    <a:p>
                      <a:pPr algn="ctr"/>
                      <a:r>
                        <a:rPr lang="pt-BR" dirty="0"/>
                        <a:t>2022.2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IV Direito em Cenas: Pacto Brutal – Daniel Peres</a:t>
                      </a:r>
                    </a:p>
                  </a:txBody>
                  <a:tcPr/>
                </a:tc>
                <a:extLst>
                  <a:ext uri="{0D108BD9-81ED-4DB2-BD59-A6C34878D82A}">
                    <a16:rowId xmlns:a16="http://schemas.microsoft.com/office/drawing/2014/main" val="3974555384"/>
                  </a:ext>
                </a:extLst>
              </a:tr>
              <a:tr h="370840">
                <a:tc>
                  <a:txBody>
                    <a:bodyPr/>
                    <a:lstStyle/>
                    <a:p>
                      <a:pPr algn="ctr"/>
                      <a:r>
                        <a:rPr lang="pt-BR" dirty="0"/>
                        <a:t>2022.2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V Direito em Cenas: Pureza</a:t>
                      </a:r>
                    </a:p>
                  </a:txBody>
                  <a:tcPr/>
                </a:tc>
                <a:extLst>
                  <a:ext uri="{0D108BD9-81ED-4DB2-BD59-A6C34878D82A}">
                    <a16:rowId xmlns:a16="http://schemas.microsoft.com/office/drawing/2014/main" val="1131943936"/>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V Direito em Cenas: A incrível História da Ilha das Rosas</a:t>
                      </a:r>
                    </a:p>
                  </a:txBody>
                  <a:tcPr/>
                </a:tc>
                <a:extLst>
                  <a:ext uri="{0D108BD9-81ED-4DB2-BD59-A6C34878D82A}">
                    <a16:rowId xmlns:a16="http://schemas.microsoft.com/office/drawing/2014/main" val="4006611743"/>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VI Direito de Famílias em Cenas: Versão Pocket</a:t>
                      </a:r>
                    </a:p>
                  </a:txBody>
                  <a:tcPr/>
                </a:tc>
                <a:extLst>
                  <a:ext uri="{0D108BD9-81ED-4DB2-BD59-A6C34878D82A}">
                    <a16:rowId xmlns:a16="http://schemas.microsoft.com/office/drawing/2014/main" val="1574969334"/>
                  </a:ext>
                </a:extLst>
              </a:tr>
              <a:tr h="370840">
                <a:tc>
                  <a:txBody>
                    <a:bodyPr/>
                    <a:lstStyle/>
                    <a:p>
                      <a:pPr algn="ctr"/>
                      <a:r>
                        <a:rPr lang="pt-BR" dirty="0"/>
                        <a:t>2022.2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Revisão Periódica Universal da ONU - Treinamento</a:t>
                      </a:r>
                    </a:p>
                  </a:txBody>
                  <a:tcPr/>
                </a:tc>
                <a:extLst>
                  <a:ext uri="{0D108BD9-81ED-4DB2-BD59-A6C34878D82A}">
                    <a16:rowId xmlns:a16="http://schemas.microsoft.com/office/drawing/2014/main" val="1545264923"/>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Revisão Periódica da ONU </a:t>
                      </a:r>
                    </a:p>
                  </a:txBody>
                  <a:tcPr/>
                </a:tc>
                <a:extLst>
                  <a:ext uri="{0D108BD9-81ED-4DB2-BD59-A6C34878D82A}">
                    <a16:rowId xmlns:a16="http://schemas.microsoft.com/office/drawing/2014/main" val="1358867309"/>
                  </a:ext>
                </a:extLst>
              </a:tr>
            </a:tbl>
          </a:graphicData>
        </a:graphic>
      </p:graphicFrame>
    </p:spTree>
    <p:extLst>
      <p:ext uri="{BB962C8B-B14F-4D97-AF65-F5344CB8AC3E}">
        <p14:creationId xmlns:p14="http://schemas.microsoft.com/office/powerpoint/2010/main" val="406919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1752600" y="844423"/>
            <a:ext cx="10230230" cy="443070"/>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800" b="1" spc="-10" dirty="0">
                <a:latin typeface="Calibri"/>
                <a:cs typeface="Calibri"/>
              </a:rPr>
              <a:t>Atividade Complementar Grupo 1 - Ensino  </a:t>
            </a:r>
            <a:endParaRPr sz="2800" dirty="0">
              <a:latin typeface="Calibri"/>
              <a:cs typeface="Calibri"/>
            </a:endParaRPr>
          </a:p>
        </p:txBody>
      </p:sp>
      <p:graphicFrame>
        <p:nvGraphicFramePr>
          <p:cNvPr id="21" name="Tabela 21">
            <a:extLst>
              <a:ext uri="{FF2B5EF4-FFF2-40B4-BE49-F238E27FC236}">
                <a16:creationId xmlns:a16="http://schemas.microsoft.com/office/drawing/2014/main" id="{E4A94058-0883-A4F0-0475-57F544F5E318}"/>
              </a:ext>
            </a:extLst>
          </p:cNvPr>
          <p:cNvGraphicFramePr>
            <a:graphicFrameLocks noGrp="1"/>
          </p:cNvGraphicFramePr>
          <p:nvPr>
            <p:extLst>
              <p:ext uri="{D42A27DB-BD31-4B8C-83A1-F6EECF244321}">
                <p14:modId xmlns:p14="http://schemas.microsoft.com/office/powerpoint/2010/main" val="546705669"/>
              </p:ext>
            </p:extLst>
          </p:nvPr>
        </p:nvGraphicFramePr>
        <p:xfrm>
          <a:off x="2803715" y="2286000"/>
          <a:ext cx="8128000" cy="377444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1 – Ensino</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2022.2</a:t>
                      </a:r>
                    </a:p>
                  </a:txBody>
                  <a:tcPr/>
                </a:tc>
                <a:tc>
                  <a:txBody>
                    <a:bodyPr/>
                    <a:lstStyle/>
                    <a:p>
                      <a:pPr algn="ctr"/>
                      <a:r>
                        <a:rPr lang="pt-BR" dirty="0"/>
                        <a:t>Nivelamento Avançado: Linguagem e Fenomenologia no Direito: Analisando norma e fato jurídico</a:t>
                      </a:r>
                    </a:p>
                  </a:txBody>
                  <a:tcPr/>
                </a:tc>
                <a:extLst>
                  <a:ext uri="{0D108BD9-81ED-4DB2-BD59-A6C34878D82A}">
                    <a16:rowId xmlns:a16="http://schemas.microsoft.com/office/drawing/2014/main" val="3922326194"/>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Nivelamento Avançado – Prática de Petição Inicial</a:t>
                      </a:r>
                    </a:p>
                  </a:txBody>
                  <a:tcPr/>
                </a:tc>
                <a:extLst>
                  <a:ext uri="{0D108BD9-81ED-4DB2-BD59-A6C34878D82A}">
                    <a16:rowId xmlns:a16="http://schemas.microsoft.com/office/drawing/2014/main" val="3237482542"/>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Nivelamento Avançado – Recursos no Processo Civil</a:t>
                      </a:r>
                    </a:p>
                  </a:txBody>
                  <a:tcPr/>
                </a:tc>
                <a:extLst>
                  <a:ext uri="{0D108BD9-81ED-4DB2-BD59-A6C34878D82A}">
                    <a16:rowId xmlns:a16="http://schemas.microsoft.com/office/drawing/2014/main" val="2839582037"/>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Capacitação de Monitores</a:t>
                      </a:r>
                    </a:p>
                  </a:txBody>
                  <a:tcPr/>
                </a:tc>
                <a:extLst>
                  <a:ext uri="{0D108BD9-81ED-4DB2-BD59-A6C34878D82A}">
                    <a16:rowId xmlns:a16="http://schemas.microsoft.com/office/drawing/2014/main" val="3974555384"/>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Capacitação Discente: Constelação como Método de Solução de Conflitos, Constelação e o novo caminhar jurídico</a:t>
                      </a:r>
                    </a:p>
                  </a:txBody>
                  <a:tcPr/>
                </a:tc>
                <a:extLst>
                  <a:ext uri="{0D108BD9-81ED-4DB2-BD59-A6C34878D82A}">
                    <a16:rowId xmlns:a16="http://schemas.microsoft.com/office/drawing/2014/main" val="4006611743"/>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Capacitação Discente: Mediação e Conciliação como Método de solução de conflitos</a:t>
                      </a:r>
                    </a:p>
                  </a:txBody>
                  <a:tcPr/>
                </a:tc>
                <a:extLst>
                  <a:ext uri="{0D108BD9-81ED-4DB2-BD59-A6C34878D82A}">
                    <a16:rowId xmlns:a16="http://schemas.microsoft.com/office/drawing/2014/main" val="1574969334"/>
                  </a:ext>
                </a:extLst>
              </a:tr>
            </a:tbl>
          </a:graphicData>
        </a:graphic>
      </p:graphicFrame>
    </p:spTree>
    <p:extLst>
      <p:ext uri="{BB962C8B-B14F-4D97-AF65-F5344CB8AC3E}">
        <p14:creationId xmlns:p14="http://schemas.microsoft.com/office/powerpoint/2010/main" val="1093365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5960490" y="844423"/>
            <a:ext cx="6022340" cy="1735732"/>
          </a:xfrm>
          <a:prstGeom prst="rect">
            <a:avLst/>
          </a:prstGeom>
        </p:spPr>
        <p:txBody>
          <a:bodyPr vert="horz" wrap="square" lIns="0" tIns="12065" rIns="0" bIns="0" rtlCol="0">
            <a:spAutoFit/>
          </a:bodyPr>
          <a:lstStyle/>
          <a:p>
            <a:pPr marL="12700" marR="5080" indent="3502025" algn="just">
              <a:lnSpc>
                <a:spcPct val="100000"/>
              </a:lnSpc>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1</a:t>
            </a:r>
            <a:r>
              <a:rPr lang="pt-BR" sz="2800" b="1" spc="-5" dirty="0">
                <a:latin typeface="Calibri"/>
                <a:cs typeface="Calibri"/>
              </a:rPr>
              <a:t>9</a:t>
            </a:r>
            <a:r>
              <a:rPr sz="2800" b="1" spc="-5" dirty="0">
                <a:latin typeface="Calibri"/>
                <a:cs typeface="Calibri"/>
              </a:rPr>
              <a:t>0</a:t>
            </a:r>
            <a:r>
              <a:rPr sz="2800" b="1" spc="30" dirty="0">
                <a:latin typeface="Calibri"/>
                <a:cs typeface="Calibri"/>
              </a:rPr>
              <a:t> </a:t>
            </a:r>
            <a:r>
              <a:rPr sz="2800" b="1" spc="-5" dirty="0">
                <a:latin typeface="Calibri"/>
                <a:cs typeface="Calibri"/>
              </a:rPr>
              <a:t>Horas </a:t>
            </a:r>
            <a:r>
              <a:rPr sz="2800" b="1" spc="-620" dirty="0">
                <a:latin typeface="Calibri"/>
                <a:cs typeface="Calibri"/>
              </a:rPr>
              <a:t> </a:t>
            </a:r>
            <a:r>
              <a:rPr lang="pt-BR" sz="2800" b="1" spc="-5" dirty="0">
                <a:latin typeface="Calibri"/>
                <a:cs typeface="Calibri"/>
              </a:rPr>
              <a:t>III Seminário de Direito EIXO Ensino e pesquisa</a:t>
            </a:r>
            <a:endParaRPr sz="2800" dirty="0">
              <a:latin typeface="Calibri"/>
              <a:cs typeface="Calibri"/>
            </a:endParaRPr>
          </a:p>
        </p:txBody>
      </p:sp>
      <p:pic>
        <p:nvPicPr>
          <p:cNvPr id="3" name="Imagem 2">
            <a:extLst>
              <a:ext uri="{FF2B5EF4-FFF2-40B4-BE49-F238E27FC236}">
                <a16:creationId xmlns:a16="http://schemas.microsoft.com/office/drawing/2014/main" id="{8692D5B6-0ED7-F07C-1B65-8F2EDC4C6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438400"/>
            <a:ext cx="1712595" cy="3811542"/>
          </a:xfrm>
          <a:prstGeom prst="rect">
            <a:avLst/>
          </a:prstGeom>
        </p:spPr>
      </p:pic>
      <p:pic>
        <p:nvPicPr>
          <p:cNvPr id="4" name="Imagem 3">
            <a:extLst>
              <a:ext uri="{FF2B5EF4-FFF2-40B4-BE49-F238E27FC236}">
                <a16:creationId xmlns:a16="http://schemas.microsoft.com/office/drawing/2014/main" id="{2B1F4EBD-326A-977E-912F-19EE8BF2F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233505"/>
            <a:ext cx="2255203" cy="3007106"/>
          </a:xfrm>
          <a:prstGeom prst="rect">
            <a:avLst/>
          </a:prstGeom>
        </p:spPr>
      </p:pic>
      <p:pic>
        <p:nvPicPr>
          <p:cNvPr id="9" name="Imagem 8">
            <a:extLst>
              <a:ext uri="{FF2B5EF4-FFF2-40B4-BE49-F238E27FC236}">
                <a16:creationId xmlns:a16="http://schemas.microsoft.com/office/drawing/2014/main" id="{4E6BEAFA-361E-9116-52DA-6B8A3E369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1" y="2580155"/>
            <a:ext cx="2263294" cy="1697691"/>
          </a:xfrm>
          <a:prstGeom prst="rect">
            <a:avLst/>
          </a:prstGeom>
        </p:spPr>
      </p:pic>
      <p:pic>
        <p:nvPicPr>
          <p:cNvPr id="12" name="Imagem 11">
            <a:extLst>
              <a:ext uri="{FF2B5EF4-FFF2-40B4-BE49-F238E27FC236}">
                <a16:creationId xmlns:a16="http://schemas.microsoft.com/office/drawing/2014/main" id="{D8110DC8-5745-219F-BA0A-75AB6C5B19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621" y="4495800"/>
            <a:ext cx="2263587" cy="1697691"/>
          </a:xfrm>
          <a:prstGeom prst="rect">
            <a:avLst/>
          </a:prstGeom>
        </p:spPr>
      </p:pic>
      <p:pic>
        <p:nvPicPr>
          <p:cNvPr id="13" name="Imagem 12">
            <a:extLst>
              <a:ext uri="{FF2B5EF4-FFF2-40B4-BE49-F238E27FC236}">
                <a16:creationId xmlns:a16="http://schemas.microsoft.com/office/drawing/2014/main" id="{217BD8E0-973D-5387-FDDD-0AD02DE77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2067" y="2589489"/>
            <a:ext cx="2251628" cy="1688358"/>
          </a:xfrm>
          <a:prstGeom prst="rect">
            <a:avLst/>
          </a:prstGeom>
        </p:spPr>
      </p:pic>
      <p:pic>
        <p:nvPicPr>
          <p:cNvPr id="14" name="Imagem 13">
            <a:extLst>
              <a:ext uri="{FF2B5EF4-FFF2-40B4-BE49-F238E27FC236}">
                <a16:creationId xmlns:a16="http://schemas.microsoft.com/office/drawing/2014/main" id="{99394D35-07DF-9C27-2E04-D4489C1634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5177" y="4445762"/>
            <a:ext cx="2263586" cy="1697690"/>
          </a:xfrm>
          <a:prstGeom prst="rect">
            <a:avLst/>
          </a:prstGeom>
        </p:spPr>
      </p:pic>
    </p:spTree>
    <p:extLst>
      <p:ext uri="{BB962C8B-B14F-4D97-AF65-F5344CB8AC3E}">
        <p14:creationId xmlns:p14="http://schemas.microsoft.com/office/powerpoint/2010/main" val="2340219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4663292" y="844423"/>
            <a:ext cx="7319538" cy="873957"/>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800" b="1" spc="-10" dirty="0">
                <a:latin typeface="Calibri"/>
                <a:cs typeface="Calibri"/>
              </a:rPr>
              <a:t>Atividade Complementar do Grupo 1 -</a:t>
            </a:r>
            <a:r>
              <a:rPr lang="pt-BR" sz="2800" b="1" spc="-5" dirty="0">
                <a:latin typeface="Calibri"/>
                <a:cs typeface="Calibri"/>
              </a:rPr>
              <a:t> III Seminário Jurídico</a:t>
            </a:r>
            <a:endParaRPr sz="2800" dirty="0">
              <a:latin typeface="Calibri"/>
              <a:cs typeface="Calibri"/>
            </a:endParaRPr>
          </a:p>
        </p:txBody>
      </p:sp>
      <p:pic>
        <p:nvPicPr>
          <p:cNvPr id="5" name="Imagem 4">
            <a:extLst>
              <a:ext uri="{FF2B5EF4-FFF2-40B4-BE49-F238E27FC236}">
                <a16:creationId xmlns:a16="http://schemas.microsoft.com/office/drawing/2014/main" id="{2D8FFB30-CB36-C470-4C4D-D82D3D753B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667000"/>
            <a:ext cx="2682092" cy="3576228"/>
          </a:xfrm>
          <a:prstGeom prst="rect">
            <a:avLst/>
          </a:prstGeom>
        </p:spPr>
      </p:pic>
      <p:pic>
        <p:nvPicPr>
          <p:cNvPr id="6" name="Imagem 5">
            <a:extLst>
              <a:ext uri="{FF2B5EF4-FFF2-40B4-BE49-F238E27FC236}">
                <a16:creationId xmlns:a16="http://schemas.microsoft.com/office/drawing/2014/main" id="{F3B74B9B-2ACD-2EBD-085D-4986DD660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159" y="2649894"/>
            <a:ext cx="2682092" cy="2011569"/>
          </a:xfrm>
          <a:prstGeom prst="rect">
            <a:avLst/>
          </a:prstGeom>
        </p:spPr>
      </p:pic>
      <p:pic>
        <p:nvPicPr>
          <p:cNvPr id="7" name="Imagem 6">
            <a:extLst>
              <a:ext uri="{FF2B5EF4-FFF2-40B4-BE49-F238E27FC236}">
                <a16:creationId xmlns:a16="http://schemas.microsoft.com/office/drawing/2014/main" id="{AA73C02F-2E57-8486-BC2F-E41131EAB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490" y="4755154"/>
            <a:ext cx="2678983" cy="2009238"/>
          </a:xfrm>
          <a:prstGeom prst="rect">
            <a:avLst/>
          </a:prstGeom>
        </p:spPr>
      </p:pic>
      <p:pic>
        <p:nvPicPr>
          <p:cNvPr id="10" name="Imagem 9">
            <a:extLst>
              <a:ext uri="{FF2B5EF4-FFF2-40B4-BE49-F238E27FC236}">
                <a16:creationId xmlns:a16="http://schemas.microsoft.com/office/drawing/2014/main" id="{070FA23C-E881-42D9-6191-F11E492FF7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0" y="2720763"/>
            <a:ext cx="3048000" cy="4064120"/>
          </a:xfrm>
          <a:prstGeom prst="rect">
            <a:avLst/>
          </a:prstGeom>
        </p:spPr>
      </p:pic>
    </p:spTree>
    <p:extLst>
      <p:ext uri="{BB962C8B-B14F-4D97-AF65-F5344CB8AC3E}">
        <p14:creationId xmlns:p14="http://schemas.microsoft.com/office/powerpoint/2010/main" val="4045968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6D00D354-0FFB-37C0-7E06-7663E284D3C6}"/>
              </a:ext>
            </a:extLst>
          </p:cNvPr>
          <p:cNvSpPr>
            <a:spLocks noGrp="1"/>
          </p:cNvSpPr>
          <p:nvPr>
            <p:ph type="body" idx="1"/>
          </p:nvPr>
        </p:nvSpPr>
        <p:spPr>
          <a:xfrm>
            <a:off x="5486400" y="914400"/>
            <a:ext cx="6525895" cy="1600438"/>
          </a:xfrm>
        </p:spPr>
        <p:txBody>
          <a:bodyPr/>
          <a:lstStyle/>
          <a:p>
            <a:pPr lvl="1" algn="just"/>
            <a:r>
              <a:rPr lang="pt-BR" sz="2600" b="1" spc="-10" dirty="0">
                <a:latin typeface="Calibri"/>
                <a:cs typeface="Calibri"/>
              </a:rPr>
              <a:t>Matriz Curricular </a:t>
            </a:r>
            <a:r>
              <a:rPr lang="pt-BR" sz="2600" b="1" spc="-620" dirty="0">
                <a:latin typeface="Calibri"/>
                <a:cs typeface="Calibri"/>
              </a:rPr>
              <a:t> </a:t>
            </a:r>
            <a:r>
              <a:rPr lang="pt-BR" sz="2600" b="1" spc="-5" dirty="0">
                <a:latin typeface="Calibri"/>
                <a:cs typeface="Calibri"/>
              </a:rPr>
              <a:t>Atividades</a:t>
            </a:r>
            <a:r>
              <a:rPr lang="pt-BR" sz="2600" b="1" spc="25" dirty="0">
                <a:latin typeface="Calibri"/>
                <a:cs typeface="Calibri"/>
              </a:rPr>
              <a:t> </a:t>
            </a:r>
            <a:r>
              <a:rPr lang="pt-BR" sz="2600" b="1" spc="-10" dirty="0">
                <a:latin typeface="Calibri"/>
                <a:cs typeface="Calibri"/>
              </a:rPr>
              <a:t>Complementares</a:t>
            </a:r>
            <a:r>
              <a:rPr lang="pt-BR" sz="2600" b="1" spc="70" dirty="0">
                <a:latin typeface="Calibri"/>
                <a:cs typeface="Calibri"/>
              </a:rPr>
              <a:t> </a:t>
            </a:r>
            <a:r>
              <a:rPr lang="pt-BR" sz="2600" b="1" spc="-5" dirty="0">
                <a:latin typeface="Calibri"/>
                <a:cs typeface="Calibri"/>
              </a:rPr>
              <a:t>– 190</a:t>
            </a:r>
            <a:r>
              <a:rPr lang="pt-BR" sz="2600" b="1" spc="30" dirty="0">
                <a:latin typeface="Calibri"/>
                <a:cs typeface="Calibri"/>
              </a:rPr>
              <a:t> </a:t>
            </a:r>
            <a:r>
              <a:rPr lang="pt-BR" sz="2600" b="1" spc="-5" dirty="0">
                <a:latin typeface="Calibri"/>
                <a:cs typeface="Calibri"/>
              </a:rPr>
              <a:t>Horas </a:t>
            </a:r>
            <a:br>
              <a:rPr lang="pt-BR" sz="2600" b="1" spc="-5" dirty="0">
                <a:latin typeface="Calibri"/>
                <a:cs typeface="Calibri"/>
              </a:rPr>
            </a:br>
            <a:r>
              <a:rPr lang="pt-BR" sz="2600" b="1" spc="-620" dirty="0">
                <a:latin typeface="Calibri"/>
                <a:cs typeface="Calibri"/>
              </a:rPr>
              <a:t> </a:t>
            </a:r>
            <a:r>
              <a:rPr lang="pt-BR" sz="2600" b="1" spc="-5" dirty="0">
                <a:latin typeface="Calibri"/>
                <a:cs typeface="Calibri"/>
              </a:rPr>
              <a:t>Circuito</a:t>
            </a:r>
            <a:r>
              <a:rPr lang="pt-BR" sz="2600" b="1" spc="5" dirty="0">
                <a:latin typeface="Calibri"/>
                <a:cs typeface="Calibri"/>
              </a:rPr>
              <a:t> </a:t>
            </a:r>
            <a:r>
              <a:rPr lang="pt-BR" sz="2600" b="1" spc="-10" dirty="0">
                <a:latin typeface="Calibri"/>
                <a:cs typeface="Calibri"/>
              </a:rPr>
              <a:t>Profissional</a:t>
            </a:r>
            <a:r>
              <a:rPr lang="pt-BR" sz="2600" b="1" spc="10" dirty="0">
                <a:latin typeface="Calibri"/>
                <a:cs typeface="Calibri"/>
              </a:rPr>
              <a:t> </a:t>
            </a:r>
            <a:r>
              <a:rPr lang="pt-BR" sz="2600" b="1" spc="-5" dirty="0">
                <a:latin typeface="Calibri"/>
                <a:cs typeface="Calibri"/>
              </a:rPr>
              <a:t>Cosmopolita – Aula Interdisciplinar</a:t>
            </a:r>
            <a:endParaRPr lang="pt-BR" sz="2600" dirty="0"/>
          </a:p>
        </p:txBody>
      </p:sp>
      <p:pic>
        <p:nvPicPr>
          <p:cNvPr id="4" name="Imagem 3">
            <a:extLst>
              <a:ext uri="{FF2B5EF4-FFF2-40B4-BE49-F238E27FC236}">
                <a16:creationId xmlns:a16="http://schemas.microsoft.com/office/drawing/2014/main" id="{4DEA825E-C235-9EA2-9968-AAA5ACF3B7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351" y="2819400"/>
            <a:ext cx="3048000" cy="3048000"/>
          </a:xfrm>
          <a:prstGeom prst="rect">
            <a:avLst/>
          </a:prstGeom>
        </p:spPr>
      </p:pic>
      <p:pic>
        <p:nvPicPr>
          <p:cNvPr id="5" name="Imagem 4">
            <a:extLst>
              <a:ext uri="{FF2B5EF4-FFF2-40B4-BE49-F238E27FC236}">
                <a16:creationId xmlns:a16="http://schemas.microsoft.com/office/drawing/2014/main" id="{B4BC9E3C-C1A4-A173-328B-100BC2A42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606506"/>
            <a:ext cx="2832100" cy="1591006"/>
          </a:xfrm>
          <a:prstGeom prst="rect">
            <a:avLst/>
          </a:prstGeom>
        </p:spPr>
      </p:pic>
      <p:pic>
        <p:nvPicPr>
          <p:cNvPr id="6" name="Imagem 5">
            <a:extLst>
              <a:ext uri="{FF2B5EF4-FFF2-40B4-BE49-F238E27FC236}">
                <a16:creationId xmlns:a16="http://schemas.microsoft.com/office/drawing/2014/main" id="{E002FFB2-72AA-638E-E5FC-ABE73CB1C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4415664"/>
            <a:ext cx="2797810" cy="1571926"/>
          </a:xfrm>
          <a:prstGeom prst="rect">
            <a:avLst/>
          </a:prstGeom>
        </p:spPr>
      </p:pic>
      <p:pic>
        <p:nvPicPr>
          <p:cNvPr id="7" name="Imagem 6">
            <a:extLst>
              <a:ext uri="{FF2B5EF4-FFF2-40B4-BE49-F238E27FC236}">
                <a16:creationId xmlns:a16="http://schemas.microsoft.com/office/drawing/2014/main" id="{18382C8C-70C0-5F24-E583-F4D7E32888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858" y="2606506"/>
            <a:ext cx="2918349" cy="1639341"/>
          </a:xfrm>
          <a:prstGeom prst="rect">
            <a:avLst/>
          </a:prstGeom>
        </p:spPr>
      </p:pic>
      <p:pic>
        <p:nvPicPr>
          <p:cNvPr id="8" name="Imagem 7">
            <a:extLst>
              <a:ext uri="{FF2B5EF4-FFF2-40B4-BE49-F238E27FC236}">
                <a16:creationId xmlns:a16="http://schemas.microsoft.com/office/drawing/2014/main" id="{CF7ED0FA-7662-A959-C495-A9AC32803E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8859" y="4415665"/>
            <a:ext cx="2917972" cy="1639342"/>
          </a:xfrm>
          <a:prstGeom prst="rect">
            <a:avLst/>
          </a:prstGeom>
        </p:spPr>
      </p:pic>
      <p:sp>
        <p:nvSpPr>
          <p:cNvPr id="10" name="CaixaDeTexto 9">
            <a:extLst>
              <a:ext uri="{FF2B5EF4-FFF2-40B4-BE49-F238E27FC236}">
                <a16:creationId xmlns:a16="http://schemas.microsoft.com/office/drawing/2014/main" id="{D432E081-7974-9A65-8C67-85B5F0BDBF41}"/>
              </a:ext>
            </a:extLst>
          </p:cNvPr>
          <p:cNvSpPr txBox="1"/>
          <p:nvPr/>
        </p:nvSpPr>
        <p:spPr>
          <a:xfrm>
            <a:off x="109766" y="167260"/>
            <a:ext cx="6106884" cy="446276"/>
          </a:xfrm>
          <a:prstGeom prst="rect">
            <a:avLst/>
          </a:prstGeom>
          <a:noFill/>
        </p:spPr>
        <p:txBody>
          <a:bodyPr wrap="square">
            <a:spAutoFit/>
          </a:bodyPr>
          <a:lstStyle/>
          <a:p>
            <a:pPr marL="12700">
              <a:lnSpc>
                <a:spcPct val="100000"/>
              </a:lnSpc>
              <a:spcBef>
                <a:spcPts val="100"/>
              </a:spcBef>
            </a:pPr>
            <a:r>
              <a:rPr lang="pt-BR" sz="2300" b="1" dirty="0">
                <a:solidFill>
                  <a:srgbClr val="FFFFFF"/>
                </a:solidFill>
                <a:latin typeface="Arial"/>
                <a:cs typeface="Arial"/>
              </a:rPr>
              <a:t>Faculdade</a:t>
            </a:r>
            <a:r>
              <a:rPr lang="pt-BR" sz="2300" b="1" spc="-60" dirty="0">
                <a:solidFill>
                  <a:srgbClr val="FFFFFF"/>
                </a:solidFill>
                <a:latin typeface="Arial"/>
                <a:cs typeface="Arial"/>
              </a:rPr>
              <a:t> </a:t>
            </a:r>
            <a:r>
              <a:rPr lang="pt-BR" sz="2300" b="1" dirty="0">
                <a:solidFill>
                  <a:srgbClr val="FFFFFF"/>
                </a:solidFill>
                <a:latin typeface="Arial"/>
                <a:cs typeface="Arial"/>
              </a:rPr>
              <a:t>Cosmopolita</a:t>
            </a:r>
            <a:r>
              <a:rPr lang="pt-BR" sz="2300" b="1" spc="-60" dirty="0">
                <a:solidFill>
                  <a:srgbClr val="FFFFFF"/>
                </a:solidFill>
                <a:latin typeface="Arial"/>
                <a:cs typeface="Arial"/>
              </a:rPr>
              <a:t> </a:t>
            </a:r>
            <a:r>
              <a:rPr lang="pt-BR" sz="2300" b="1" dirty="0">
                <a:solidFill>
                  <a:srgbClr val="FFFFFF"/>
                </a:solidFill>
                <a:latin typeface="Arial"/>
                <a:cs typeface="Arial"/>
              </a:rPr>
              <a:t>–</a:t>
            </a:r>
            <a:r>
              <a:rPr lang="pt-BR" sz="2300" b="1" spc="-15" dirty="0">
                <a:solidFill>
                  <a:srgbClr val="FFFFFF"/>
                </a:solidFill>
                <a:latin typeface="Arial"/>
                <a:cs typeface="Arial"/>
              </a:rPr>
              <a:t> </a:t>
            </a:r>
            <a:r>
              <a:rPr lang="pt-BR" sz="2300" b="1" dirty="0">
                <a:solidFill>
                  <a:srgbClr val="FFFFFF"/>
                </a:solidFill>
                <a:latin typeface="Arial"/>
                <a:cs typeface="Arial"/>
              </a:rPr>
              <a:t>Curso</a:t>
            </a:r>
            <a:r>
              <a:rPr lang="pt-BR" sz="2300" b="1" spc="-45" dirty="0">
                <a:solidFill>
                  <a:srgbClr val="FFFFFF"/>
                </a:solidFill>
                <a:latin typeface="Arial"/>
                <a:cs typeface="Arial"/>
              </a:rPr>
              <a:t> </a:t>
            </a:r>
            <a:r>
              <a:rPr lang="pt-BR" sz="2300" b="1" dirty="0">
                <a:solidFill>
                  <a:srgbClr val="FFFFFF"/>
                </a:solidFill>
                <a:latin typeface="Arial"/>
                <a:cs typeface="Arial"/>
              </a:rPr>
              <a:t>de</a:t>
            </a:r>
            <a:r>
              <a:rPr lang="pt-BR" sz="2300" b="1" spc="-30" dirty="0">
                <a:solidFill>
                  <a:srgbClr val="FFFFFF"/>
                </a:solidFill>
                <a:latin typeface="Arial"/>
                <a:cs typeface="Arial"/>
              </a:rPr>
              <a:t> </a:t>
            </a:r>
            <a:r>
              <a:rPr lang="pt-BR" sz="2300" b="1" dirty="0">
                <a:solidFill>
                  <a:srgbClr val="FFFFFF"/>
                </a:solidFill>
                <a:latin typeface="Arial"/>
                <a:cs typeface="Arial"/>
              </a:rPr>
              <a:t>Direito</a:t>
            </a:r>
            <a:endParaRPr lang="pt-BR" sz="2300" dirty="0">
              <a:latin typeface="Arial"/>
              <a:cs typeface="Arial"/>
            </a:endParaRPr>
          </a:p>
        </p:txBody>
      </p:sp>
    </p:spTree>
    <p:extLst>
      <p:ext uri="{BB962C8B-B14F-4D97-AF65-F5344CB8AC3E}">
        <p14:creationId xmlns:p14="http://schemas.microsoft.com/office/powerpoint/2010/main" val="3112868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dirty="0">
                <a:solidFill>
                  <a:srgbClr val="FFFFFF"/>
                </a:solidFill>
                <a:latin typeface="Arial"/>
                <a:cs typeface="Arial"/>
              </a:rPr>
              <a:t>Faculdade</a:t>
            </a:r>
            <a:r>
              <a:rPr sz="2300" spc="-60" dirty="0">
                <a:solidFill>
                  <a:srgbClr val="FFFFFF"/>
                </a:solidFill>
                <a:latin typeface="Arial"/>
                <a:cs typeface="Arial"/>
              </a:rPr>
              <a:t> </a:t>
            </a:r>
            <a:r>
              <a:rPr sz="2300" dirty="0">
                <a:solidFill>
                  <a:srgbClr val="FFFFFF"/>
                </a:solidFill>
                <a:latin typeface="Arial"/>
                <a:cs typeface="Arial"/>
              </a:rPr>
              <a:t>Cosmopolita</a:t>
            </a:r>
            <a:r>
              <a:rPr sz="2300" spc="-60" dirty="0">
                <a:solidFill>
                  <a:srgbClr val="FFFFFF"/>
                </a:solidFill>
                <a:latin typeface="Arial"/>
                <a:cs typeface="Arial"/>
              </a:rPr>
              <a:t> </a:t>
            </a:r>
            <a:r>
              <a:rPr sz="2300" dirty="0">
                <a:solidFill>
                  <a:srgbClr val="FFFFFF"/>
                </a:solidFill>
                <a:latin typeface="Arial"/>
                <a:cs typeface="Arial"/>
              </a:rPr>
              <a:t>–</a:t>
            </a:r>
            <a:r>
              <a:rPr sz="2300" spc="-15" dirty="0">
                <a:solidFill>
                  <a:srgbClr val="FFFFFF"/>
                </a:solidFill>
                <a:latin typeface="Arial"/>
                <a:cs typeface="Arial"/>
              </a:rPr>
              <a:t> </a:t>
            </a:r>
            <a:r>
              <a:rPr sz="2300" dirty="0">
                <a:solidFill>
                  <a:srgbClr val="FFFFFF"/>
                </a:solidFill>
                <a:latin typeface="Arial"/>
                <a:cs typeface="Arial"/>
              </a:rPr>
              <a:t>Curso</a:t>
            </a:r>
            <a:r>
              <a:rPr sz="2300" spc="-45" dirty="0">
                <a:solidFill>
                  <a:srgbClr val="FFFFFF"/>
                </a:solidFill>
                <a:latin typeface="Arial"/>
                <a:cs typeface="Arial"/>
              </a:rPr>
              <a:t> </a:t>
            </a:r>
            <a:r>
              <a:rPr sz="2300" dirty="0">
                <a:solidFill>
                  <a:srgbClr val="FFFFFF"/>
                </a:solidFill>
                <a:latin typeface="Arial"/>
                <a:cs typeface="Arial"/>
              </a:rPr>
              <a:t>de</a:t>
            </a:r>
            <a:r>
              <a:rPr sz="2300" spc="-30" dirty="0">
                <a:solidFill>
                  <a:srgbClr val="FFFFFF"/>
                </a:solidFill>
                <a:latin typeface="Arial"/>
                <a:cs typeface="Arial"/>
              </a:rPr>
              <a:t> </a:t>
            </a:r>
            <a:r>
              <a:rPr lang="pt-BR" sz="2300" dirty="0">
                <a:solidFill>
                  <a:srgbClr val="FFFFFF"/>
                </a:solidFill>
                <a:latin typeface="Arial"/>
                <a:cs typeface="Arial"/>
              </a:rPr>
              <a:t>Direito</a:t>
            </a:r>
            <a:endParaRPr sz="2300" dirty="0">
              <a:latin typeface="Arial"/>
              <a:cs typeface="Arial"/>
            </a:endParaRPr>
          </a:p>
        </p:txBody>
      </p:sp>
      <p:sp>
        <p:nvSpPr>
          <p:cNvPr id="10" name="object 10"/>
          <p:cNvSpPr txBox="1"/>
          <p:nvPr/>
        </p:nvSpPr>
        <p:spPr>
          <a:xfrm>
            <a:off x="4953000" y="1452818"/>
            <a:ext cx="8382000" cy="4211409"/>
          </a:xfrm>
          <a:prstGeom prst="rect">
            <a:avLst/>
          </a:prstGeom>
        </p:spPr>
        <p:txBody>
          <a:bodyPr vert="horz" wrap="square" lIns="0" tIns="12700" rIns="0" bIns="0" rtlCol="0">
            <a:spAutoFit/>
          </a:bodyPr>
          <a:lstStyle/>
          <a:p>
            <a:pPr marL="12700" algn="just">
              <a:lnSpc>
                <a:spcPct val="100000"/>
              </a:lnSpc>
              <a:spcBef>
                <a:spcPts val="100"/>
              </a:spcBef>
            </a:pPr>
            <a:r>
              <a:rPr sz="1600" b="1" u="sng" dirty="0">
                <a:solidFill>
                  <a:srgbClr val="000066"/>
                </a:solidFill>
                <a:cs typeface="Calibri"/>
              </a:rPr>
              <a:t>Coordenação</a:t>
            </a:r>
            <a:r>
              <a:rPr sz="1600" b="1" dirty="0">
                <a:solidFill>
                  <a:srgbClr val="000066"/>
                </a:solidFill>
                <a:cs typeface="Calibri"/>
              </a:rPr>
              <a:t>:</a:t>
            </a:r>
            <a:r>
              <a:rPr sz="1600" b="1" spc="-35" dirty="0">
                <a:solidFill>
                  <a:srgbClr val="000066"/>
                </a:solidFill>
                <a:cs typeface="Calibri"/>
              </a:rPr>
              <a:t> </a:t>
            </a:r>
            <a:r>
              <a:rPr sz="1600" b="1" spc="-5" dirty="0">
                <a:solidFill>
                  <a:srgbClr val="000066"/>
                </a:solidFill>
                <a:cs typeface="Calibri"/>
              </a:rPr>
              <a:t>Prof</a:t>
            </a:r>
            <a:r>
              <a:rPr lang="pt-BR" sz="1600" b="1" spc="-5" dirty="0">
                <a:solidFill>
                  <a:srgbClr val="000066"/>
                </a:solidFill>
                <a:cs typeface="Calibri"/>
              </a:rPr>
              <a:t>ª</a:t>
            </a:r>
            <a:r>
              <a:rPr sz="1600" b="1" spc="-5" dirty="0">
                <a:solidFill>
                  <a:srgbClr val="000066"/>
                </a:solidFill>
                <a:cs typeface="Calibri"/>
              </a:rPr>
              <a:t>.</a:t>
            </a:r>
            <a:r>
              <a:rPr sz="1600" b="1" spc="-20" dirty="0">
                <a:solidFill>
                  <a:srgbClr val="000066"/>
                </a:solidFill>
                <a:cs typeface="Calibri"/>
              </a:rPr>
              <a:t> </a:t>
            </a:r>
            <a:r>
              <a:rPr sz="1600" b="1" dirty="0">
                <a:solidFill>
                  <a:srgbClr val="000066"/>
                </a:solidFill>
                <a:cs typeface="Calibri"/>
              </a:rPr>
              <a:t>Msc.</a:t>
            </a:r>
            <a:r>
              <a:rPr sz="1600" b="1" spc="-30" dirty="0">
                <a:solidFill>
                  <a:srgbClr val="000066"/>
                </a:solidFill>
                <a:cs typeface="Calibri"/>
              </a:rPr>
              <a:t> </a:t>
            </a:r>
            <a:r>
              <a:rPr lang="pt-BR" sz="1600" b="1" spc="-30" dirty="0">
                <a:solidFill>
                  <a:srgbClr val="000066"/>
                </a:solidFill>
                <a:cs typeface="Calibri"/>
              </a:rPr>
              <a:t>Erika Oliveira de Alencar Silva</a:t>
            </a:r>
            <a:r>
              <a:rPr sz="1600" b="1" spc="-5" dirty="0">
                <a:solidFill>
                  <a:srgbClr val="000066"/>
                </a:solidFill>
                <a:cs typeface="Calibri"/>
              </a:rPr>
              <a:t>.</a:t>
            </a:r>
            <a:endParaRPr lang="pt-BR" sz="1600" b="1" spc="-5" dirty="0">
              <a:solidFill>
                <a:srgbClr val="000066"/>
              </a:solidFill>
              <a:cs typeface="Calibri"/>
            </a:endParaRPr>
          </a:p>
          <a:p>
            <a:pPr marL="12700" algn="just">
              <a:lnSpc>
                <a:spcPct val="100000"/>
              </a:lnSpc>
              <a:spcBef>
                <a:spcPts val="100"/>
              </a:spcBef>
            </a:pPr>
            <a:endParaRPr sz="1600" dirty="0">
              <a:cs typeface="Calibri"/>
            </a:endParaRPr>
          </a:p>
          <a:p>
            <a:pPr marL="12700" algn="just">
              <a:lnSpc>
                <a:spcPct val="100000"/>
              </a:lnSpc>
              <a:spcBef>
                <a:spcPts val="35"/>
              </a:spcBef>
            </a:pPr>
            <a:r>
              <a:rPr sz="1600" b="1" u="sng" dirty="0">
                <a:solidFill>
                  <a:srgbClr val="000066"/>
                </a:solidFill>
                <a:cs typeface="Calibri"/>
              </a:rPr>
              <a:t>Formação</a:t>
            </a:r>
            <a:r>
              <a:rPr sz="1600" b="1" dirty="0">
                <a:solidFill>
                  <a:srgbClr val="000066"/>
                </a:solidFill>
                <a:cs typeface="Calibri"/>
              </a:rPr>
              <a:t>:</a:t>
            </a:r>
            <a:endParaRPr sz="1600" dirty="0">
              <a:cs typeface="Calibri"/>
            </a:endParaRPr>
          </a:p>
          <a:p>
            <a:pPr marL="355600" indent="-342900" algn="just">
              <a:lnSpc>
                <a:spcPct val="100000"/>
              </a:lnSpc>
              <a:buSzPct val="80555"/>
              <a:buFont typeface="Wingdings"/>
              <a:buChar char=""/>
              <a:tabLst>
                <a:tab pos="354965" algn="l"/>
                <a:tab pos="355600" algn="l"/>
              </a:tabLst>
            </a:pPr>
            <a:r>
              <a:rPr lang="pt-BR" sz="1600" spc="-5" dirty="0">
                <a:solidFill>
                  <a:srgbClr val="002060"/>
                </a:solidFill>
                <a:cs typeface="Calibri"/>
              </a:rPr>
              <a:t>Bacharel em Direito com Ênfase em Direito Empresarial;</a:t>
            </a:r>
            <a:endParaRPr sz="1600" dirty="0">
              <a:solidFill>
                <a:srgbClr val="002060"/>
              </a:solidFill>
              <a:cs typeface="Calibri"/>
            </a:endParaRPr>
          </a:p>
          <a:p>
            <a:pPr marL="355600" indent="-342900" algn="just">
              <a:lnSpc>
                <a:spcPct val="100000"/>
              </a:lnSpc>
              <a:buSzPct val="80555"/>
              <a:buFont typeface="Wingdings"/>
              <a:buChar char=""/>
              <a:tabLst>
                <a:tab pos="354965" algn="l"/>
                <a:tab pos="355600" algn="l"/>
              </a:tabLst>
            </a:pPr>
            <a:r>
              <a:rPr sz="1600" dirty="0">
                <a:solidFill>
                  <a:srgbClr val="002060"/>
                </a:solidFill>
                <a:cs typeface="Calibri"/>
              </a:rPr>
              <a:t>Mestre</a:t>
            </a:r>
            <a:r>
              <a:rPr sz="1600" spc="-25" dirty="0">
                <a:solidFill>
                  <a:srgbClr val="002060"/>
                </a:solidFill>
                <a:cs typeface="Calibri"/>
              </a:rPr>
              <a:t> </a:t>
            </a:r>
            <a:r>
              <a:rPr sz="1600" dirty="0">
                <a:solidFill>
                  <a:srgbClr val="002060"/>
                </a:solidFill>
                <a:cs typeface="Calibri"/>
              </a:rPr>
              <a:t>em</a:t>
            </a:r>
            <a:r>
              <a:rPr sz="1600" spc="-20" dirty="0">
                <a:solidFill>
                  <a:srgbClr val="002060"/>
                </a:solidFill>
                <a:cs typeface="Calibri"/>
              </a:rPr>
              <a:t> </a:t>
            </a:r>
            <a:r>
              <a:rPr lang="pt-BR" sz="1600" spc="-5" dirty="0">
                <a:solidFill>
                  <a:srgbClr val="002060"/>
                </a:solidFill>
                <a:cs typeface="Calibri"/>
              </a:rPr>
              <a:t>Direito</a:t>
            </a:r>
            <a:r>
              <a:rPr sz="1600" spc="-5" dirty="0">
                <a:solidFill>
                  <a:srgbClr val="002060"/>
                </a:solidFill>
                <a:cs typeface="Calibri"/>
              </a:rPr>
              <a:t>:</a:t>
            </a:r>
            <a:r>
              <a:rPr sz="1600" spc="370" dirty="0">
                <a:solidFill>
                  <a:srgbClr val="002060"/>
                </a:solidFill>
                <a:cs typeface="Calibri"/>
              </a:rPr>
              <a:t> </a:t>
            </a:r>
            <a:r>
              <a:rPr sz="1600" spc="-5" dirty="0">
                <a:solidFill>
                  <a:srgbClr val="002060"/>
                </a:solidFill>
                <a:cs typeface="Calibri"/>
              </a:rPr>
              <a:t>PP</a:t>
            </a:r>
            <a:r>
              <a:rPr lang="pt-BR" sz="1600" spc="-5" dirty="0">
                <a:solidFill>
                  <a:srgbClr val="002060"/>
                </a:solidFill>
                <a:cs typeface="Calibri"/>
              </a:rPr>
              <a:t>GD Direitos Fundamentais – Universidade da Amazônia;</a:t>
            </a:r>
            <a:endParaRPr sz="1600" dirty="0">
              <a:solidFill>
                <a:srgbClr val="002060"/>
              </a:solidFill>
              <a:cs typeface="Calibri"/>
            </a:endParaRPr>
          </a:p>
          <a:p>
            <a:pPr marL="12700" marR="1927225" algn="just">
              <a:lnSpc>
                <a:spcPct val="100000"/>
              </a:lnSpc>
              <a:buSzPct val="80555"/>
              <a:buFont typeface="Wingdings"/>
              <a:buChar char=""/>
              <a:tabLst>
                <a:tab pos="354965" algn="l"/>
                <a:tab pos="355600" algn="l"/>
              </a:tabLst>
            </a:pPr>
            <a:r>
              <a:rPr lang="pt-BR" sz="1600" spc="-5" dirty="0">
                <a:solidFill>
                  <a:srgbClr val="002060"/>
                </a:solidFill>
                <a:cs typeface="Calibri"/>
              </a:rPr>
              <a:t>      Especialista em Comércio Exterior e Relações Internacionais  - Centro Universitário do Estado do Pará .</a:t>
            </a:r>
          </a:p>
          <a:p>
            <a:pPr marL="12700" marR="1927225" algn="just">
              <a:lnSpc>
                <a:spcPct val="100000"/>
              </a:lnSpc>
              <a:buSzPct val="80555"/>
              <a:tabLst>
                <a:tab pos="354965" algn="l"/>
                <a:tab pos="355600" algn="l"/>
              </a:tabLst>
            </a:pPr>
            <a:endParaRPr lang="pt-BR" sz="1600" spc="375" dirty="0">
              <a:solidFill>
                <a:srgbClr val="002060"/>
              </a:solidFill>
              <a:cs typeface="Calibri"/>
            </a:endParaRPr>
          </a:p>
          <a:p>
            <a:pPr marL="12700" marR="1927225" algn="just">
              <a:lnSpc>
                <a:spcPct val="100000"/>
              </a:lnSpc>
              <a:buSzPct val="80555"/>
              <a:tabLst>
                <a:tab pos="354965" algn="l"/>
                <a:tab pos="355600" algn="l"/>
              </a:tabLst>
            </a:pPr>
            <a:r>
              <a:rPr sz="1600" b="1" spc="-5" dirty="0">
                <a:solidFill>
                  <a:srgbClr val="002060"/>
                </a:solidFill>
                <a:cs typeface="Calibri"/>
              </a:rPr>
              <a:t> </a:t>
            </a:r>
            <a:r>
              <a:rPr sz="1600" b="1" spc="-390" dirty="0">
                <a:solidFill>
                  <a:srgbClr val="002060"/>
                </a:solidFill>
                <a:cs typeface="Calibri"/>
              </a:rPr>
              <a:t> </a:t>
            </a:r>
            <a:r>
              <a:rPr sz="1600" b="1" u="sng" spc="-5" dirty="0">
                <a:solidFill>
                  <a:srgbClr val="002060"/>
                </a:solidFill>
                <a:cs typeface="Calibri"/>
              </a:rPr>
              <a:t>Docência</a:t>
            </a:r>
            <a:r>
              <a:rPr sz="1600" b="1" u="sng" spc="-40" dirty="0">
                <a:solidFill>
                  <a:srgbClr val="002060"/>
                </a:solidFill>
                <a:cs typeface="Calibri"/>
              </a:rPr>
              <a:t> </a:t>
            </a:r>
            <a:r>
              <a:rPr sz="1600" b="1" u="sng" spc="-5" dirty="0">
                <a:solidFill>
                  <a:srgbClr val="002060"/>
                </a:solidFill>
                <a:cs typeface="Calibri"/>
              </a:rPr>
              <a:t>Super</a:t>
            </a:r>
            <a:r>
              <a:rPr sz="1600" b="1" u="sng" spc="-5" dirty="0">
                <a:solidFill>
                  <a:srgbClr val="000066"/>
                </a:solidFill>
                <a:cs typeface="Calibri"/>
              </a:rPr>
              <a:t>ior</a:t>
            </a:r>
            <a:r>
              <a:rPr sz="1600" b="1" spc="-5" dirty="0">
                <a:solidFill>
                  <a:srgbClr val="000066"/>
                </a:solidFill>
                <a:cs typeface="Calibri"/>
              </a:rPr>
              <a:t>:</a:t>
            </a:r>
            <a:endParaRPr sz="1600" b="1" dirty="0">
              <a:cs typeface="Calibri"/>
            </a:endParaRPr>
          </a:p>
          <a:p>
            <a:pPr marL="299085" indent="-287020" algn="just">
              <a:lnSpc>
                <a:spcPct val="100000"/>
              </a:lnSpc>
              <a:buSzPct val="80555"/>
              <a:buFont typeface="Wingdings"/>
              <a:buChar char=""/>
              <a:tabLst>
                <a:tab pos="299085" algn="l"/>
                <a:tab pos="299720" algn="l"/>
              </a:tabLst>
            </a:pPr>
            <a:r>
              <a:rPr sz="1600" spc="-5" dirty="0">
                <a:solidFill>
                  <a:srgbClr val="002060"/>
                </a:solidFill>
                <a:cs typeface="Calibri"/>
              </a:rPr>
              <a:t>Prof</a:t>
            </a:r>
            <a:r>
              <a:rPr lang="pt-BR" sz="1600" spc="-5" dirty="0">
                <a:solidFill>
                  <a:srgbClr val="002060"/>
                </a:solidFill>
                <a:cs typeface="Calibri"/>
              </a:rPr>
              <a:t>ª</a:t>
            </a:r>
            <a:r>
              <a:rPr sz="1600" spc="-5" dirty="0">
                <a:solidFill>
                  <a:srgbClr val="002060"/>
                </a:solidFill>
                <a:cs typeface="Calibri"/>
              </a:rPr>
              <a:t>.</a:t>
            </a:r>
            <a:r>
              <a:rPr sz="1600" dirty="0">
                <a:solidFill>
                  <a:srgbClr val="002060"/>
                </a:solidFill>
                <a:cs typeface="Calibri"/>
              </a:rPr>
              <a:t> </a:t>
            </a:r>
            <a:r>
              <a:rPr sz="1600" spc="-5" dirty="0">
                <a:solidFill>
                  <a:srgbClr val="002060"/>
                </a:solidFill>
                <a:cs typeface="Calibri"/>
              </a:rPr>
              <a:t>Coord.</a:t>
            </a:r>
            <a:r>
              <a:rPr sz="1600" spc="-20" dirty="0">
                <a:solidFill>
                  <a:srgbClr val="002060"/>
                </a:solidFill>
                <a:cs typeface="Calibri"/>
              </a:rPr>
              <a:t> </a:t>
            </a:r>
            <a:r>
              <a:rPr sz="1600" spc="-5" dirty="0">
                <a:solidFill>
                  <a:srgbClr val="002060"/>
                </a:solidFill>
                <a:cs typeface="Calibri"/>
              </a:rPr>
              <a:t>Curso</a:t>
            </a:r>
            <a:r>
              <a:rPr sz="1600" spc="-10" dirty="0">
                <a:solidFill>
                  <a:srgbClr val="002060"/>
                </a:solidFill>
                <a:cs typeface="Calibri"/>
              </a:rPr>
              <a:t> </a:t>
            </a:r>
            <a:r>
              <a:rPr sz="1600" dirty="0">
                <a:solidFill>
                  <a:srgbClr val="002060"/>
                </a:solidFill>
                <a:cs typeface="Calibri"/>
              </a:rPr>
              <a:t>de</a:t>
            </a:r>
            <a:r>
              <a:rPr sz="1600" spc="-20" dirty="0">
                <a:solidFill>
                  <a:srgbClr val="002060"/>
                </a:solidFill>
                <a:cs typeface="Calibri"/>
              </a:rPr>
              <a:t> </a:t>
            </a:r>
            <a:r>
              <a:rPr lang="pt-BR" sz="1600" spc="-20" dirty="0">
                <a:solidFill>
                  <a:srgbClr val="002060"/>
                </a:solidFill>
                <a:cs typeface="Calibri"/>
              </a:rPr>
              <a:t>Direito</a:t>
            </a:r>
            <a:r>
              <a:rPr sz="1600" spc="-15" dirty="0">
                <a:solidFill>
                  <a:srgbClr val="002060"/>
                </a:solidFill>
                <a:cs typeface="Calibri"/>
              </a:rPr>
              <a:t> </a:t>
            </a:r>
            <a:r>
              <a:rPr lang="pt-BR" sz="1600" spc="-5" dirty="0">
                <a:solidFill>
                  <a:srgbClr val="002060"/>
                </a:solidFill>
                <a:cs typeface="Calibri"/>
              </a:rPr>
              <a:t>Faculdade Cosmopolita;</a:t>
            </a:r>
            <a:endParaRPr sz="1600" dirty="0">
              <a:solidFill>
                <a:srgbClr val="002060"/>
              </a:solidFill>
              <a:cs typeface="Calibri"/>
            </a:endParaRPr>
          </a:p>
          <a:p>
            <a:pPr marL="299085" indent="-287020" algn="just">
              <a:lnSpc>
                <a:spcPct val="100000"/>
              </a:lnSpc>
              <a:spcBef>
                <a:spcPts val="5"/>
              </a:spcBef>
              <a:buSzPct val="80555"/>
              <a:buFont typeface="Wingdings"/>
              <a:buChar char=""/>
              <a:tabLst>
                <a:tab pos="299085" algn="l"/>
                <a:tab pos="299720" algn="l"/>
              </a:tabLst>
            </a:pPr>
            <a:r>
              <a:rPr sz="1600" spc="-5" dirty="0">
                <a:solidFill>
                  <a:srgbClr val="002060"/>
                </a:solidFill>
                <a:cs typeface="Calibri"/>
              </a:rPr>
              <a:t>Prof</a:t>
            </a:r>
            <a:r>
              <a:rPr lang="pt-BR" sz="1600" spc="-5" dirty="0">
                <a:solidFill>
                  <a:srgbClr val="002060"/>
                </a:solidFill>
                <a:cs typeface="Calibri"/>
              </a:rPr>
              <a:t>ª</a:t>
            </a:r>
            <a:r>
              <a:rPr sz="1600" spc="-5" dirty="0">
                <a:solidFill>
                  <a:srgbClr val="002060"/>
                </a:solidFill>
                <a:cs typeface="Calibri"/>
              </a:rPr>
              <a:t>.</a:t>
            </a:r>
            <a:r>
              <a:rPr sz="1600" spc="-15" dirty="0">
                <a:solidFill>
                  <a:srgbClr val="002060"/>
                </a:solidFill>
                <a:cs typeface="Calibri"/>
              </a:rPr>
              <a:t> </a:t>
            </a:r>
            <a:r>
              <a:rPr sz="1600" dirty="0">
                <a:solidFill>
                  <a:srgbClr val="002060"/>
                </a:solidFill>
                <a:cs typeface="Calibri"/>
              </a:rPr>
              <a:t> </a:t>
            </a:r>
            <a:r>
              <a:rPr lang="pt-BR" sz="1600" dirty="0">
                <a:solidFill>
                  <a:srgbClr val="002060"/>
                </a:solidFill>
                <a:cs typeface="Calibri"/>
              </a:rPr>
              <a:t>Faculdade Cosmopolita;</a:t>
            </a:r>
            <a:endParaRPr sz="1600" dirty="0">
              <a:solidFill>
                <a:srgbClr val="002060"/>
              </a:solidFill>
              <a:cs typeface="Calibri"/>
            </a:endParaRPr>
          </a:p>
          <a:p>
            <a:pPr marL="299085" indent="-287020" algn="just">
              <a:lnSpc>
                <a:spcPct val="100000"/>
              </a:lnSpc>
              <a:buSzPct val="80555"/>
              <a:buFont typeface="Wingdings"/>
              <a:buChar char=""/>
              <a:tabLst>
                <a:tab pos="299085" algn="l"/>
                <a:tab pos="299720" algn="l"/>
              </a:tabLst>
            </a:pPr>
            <a:r>
              <a:rPr sz="1600" spc="-5" dirty="0">
                <a:solidFill>
                  <a:srgbClr val="002060"/>
                </a:solidFill>
                <a:cs typeface="Calibri"/>
              </a:rPr>
              <a:t>Prof</a:t>
            </a:r>
            <a:r>
              <a:rPr lang="pt-BR" sz="1600" spc="-5" dirty="0">
                <a:solidFill>
                  <a:srgbClr val="002060"/>
                </a:solidFill>
                <a:cs typeface="Calibri"/>
              </a:rPr>
              <a:t>ª</a:t>
            </a:r>
            <a:r>
              <a:rPr sz="1600" spc="-5" dirty="0">
                <a:solidFill>
                  <a:srgbClr val="002060"/>
                </a:solidFill>
                <a:cs typeface="Calibri"/>
              </a:rPr>
              <a:t>.</a:t>
            </a:r>
            <a:r>
              <a:rPr sz="1600" spc="-10" dirty="0">
                <a:solidFill>
                  <a:srgbClr val="002060"/>
                </a:solidFill>
                <a:cs typeface="Calibri"/>
              </a:rPr>
              <a:t> </a:t>
            </a:r>
            <a:r>
              <a:rPr lang="pt-BR" sz="1600" spc="-10" dirty="0">
                <a:solidFill>
                  <a:srgbClr val="002060"/>
                </a:solidFill>
                <a:cs typeface="Calibri"/>
              </a:rPr>
              <a:t>Instituto </a:t>
            </a:r>
            <a:r>
              <a:rPr lang="pt-BR" sz="1600" spc="-10" dirty="0" err="1">
                <a:solidFill>
                  <a:srgbClr val="002060"/>
                </a:solidFill>
                <a:cs typeface="Calibri"/>
              </a:rPr>
              <a:t>Navigare</a:t>
            </a:r>
            <a:r>
              <a:rPr lang="pt-BR" sz="1600" spc="-10" dirty="0">
                <a:solidFill>
                  <a:srgbClr val="002060"/>
                </a:solidFill>
                <a:cs typeface="Calibri"/>
              </a:rPr>
              <a:t> – Pós-graduação;</a:t>
            </a:r>
            <a:endParaRPr sz="1600" dirty="0">
              <a:solidFill>
                <a:srgbClr val="002060"/>
              </a:solidFill>
              <a:cs typeface="Calibri"/>
            </a:endParaRPr>
          </a:p>
          <a:p>
            <a:pPr marL="12700" marR="2132965" algn="just">
              <a:lnSpc>
                <a:spcPct val="100000"/>
              </a:lnSpc>
              <a:buSzPct val="80555"/>
              <a:buFont typeface="Wingdings"/>
              <a:buChar char=""/>
              <a:tabLst>
                <a:tab pos="299085" algn="l"/>
                <a:tab pos="299720" algn="l"/>
              </a:tabLst>
            </a:pPr>
            <a:r>
              <a:rPr lang="pt-BR" sz="1600" spc="-5" dirty="0">
                <a:solidFill>
                  <a:srgbClr val="002060"/>
                </a:solidFill>
                <a:cs typeface="Calibri"/>
              </a:rPr>
              <a:t>    </a:t>
            </a:r>
            <a:r>
              <a:rPr sz="1600" spc="-5" dirty="0">
                <a:solidFill>
                  <a:srgbClr val="002060"/>
                </a:solidFill>
                <a:cs typeface="Calibri"/>
              </a:rPr>
              <a:t>Prof</a:t>
            </a:r>
            <a:r>
              <a:rPr lang="pt-BR" sz="1600" spc="-5" dirty="0">
                <a:solidFill>
                  <a:srgbClr val="002060"/>
                </a:solidFill>
                <a:cs typeface="Calibri"/>
              </a:rPr>
              <a:t>ª</a:t>
            </a:r>
            <a:r>
              <a:rPr sz="1600" spc="-5" dirty="0">
                <a:solidFill>
                  <a:srgbClr val="002060"/>
                </a:solidFill>
                <a:cs typeface="Calibri"/>
              </a:rPr>
              <a:t>. </a:t>
            </a:r>
            <a:r>
              <a:rPr sz="1600" dirty="0">
                <a:solidFill>
                  <a:srgbClr val="002060"/>
                </a:solidFill>
                <a:cs typeface="Calibri"/>
              </a:rPr>
              <a:t>UNAMA – SER </a:t>
            </a:r>
            <a:r>
              <a:rPr sz="1600" spc="-5" dirty="0">
                <a:solidFill>
                  <a:srgbClr val="002060"/>
                </a:solidFill>
                <a:cs typeface="Calibri"/>
              </a:rPr>
              <a:t>EDUCACIONAL </a:t>
            </a:r>
            <a:r>
              <a:rPr lang="pt-BR" sz="1600" spc="-5" dirty="0">
                <a:solidFill>
                  <a:srgbClr val="002060"/>
                </a:solidFill>
                <a:cs typeface="Calibri"/>
              </a:rPr>
              <a:t>.</a:t>
            </a:r>
          </a:p>
          <a:p>
            <a:pPr marL="12700" marR="2132965" algn="just">
              <a:lnSpc>
                <a:spcPct val="100000"/>
              </a:lnSpc>
              <a:buSzPct val="80555"/>
              <a:tabLst>
                <a:tab pos="299085" algn="l"/>
                <a:tab pos="299720" algn="l"/>
              </a:tabLst>
            </a:pPr>
            <a:endParaRPr lang="pt-BR" sz="1600" b="1" spc="-5" dirty="0">
              <a:solidFill>
                <a:srgbClr val="FF0000"/>
              </a:solidFill>
              <a:cs typeface="Calibri"/>
            </a:endParaRPr>
          </a:p>
          <a:p>
            <a:pPr marL="12700" marR="2132965" algn="just">
              <a:lnSpc>
                <a:spcPct val="100000"/>
              </a:lnSpc>
              <a:buSzPct val="80555"/>
              <a:buFont typeface="Wingdings"/>
              <a:buChar char=""/>
              <a:tabLst>
                <a:tab pos="299085" algn="l"/>
                <a:tab pos="299720" algn="l"/>
              </a:tabLst>
            </a:pPr>
            <a:r>
              <a:rPr sz="1600" b="1" spc="-395" dirty="0">
                <a:solidFill>
                  <a:srgbClr val="FF0000"/>
                </a:solidFill>
                <a:cs typeface="Calibri"/>
              </a:rPr>
              <a:t> </a:t>
            </a:r>
            <a:r>
              <a:rPr sz="1600" b="1" u="sng" spc="-5" dirty="0" err="1">
                <a:solidFill>
                  <a:srgbClr val="000066"/>
                </a:solidFill>
                <a:cs typeface="Calibri"/>
              </a:rPr>
              <a:t>Consultoria</a:t>
            </a:r>
            <a:r>
              <a:rPr sz="1600" b="1" dirty="0">
                <a:solidFill>
                  <a:srgbClr val="000066"/>
                </a:solidFill>
                <a:cs typeface="Calibri"/>
              </a:rPr>
              <a:t>:</a:t>
            </a:r>
            <a:endParaRPr sz="1600" dirty="0">
              <a:cs typeface="Calibri"/>
            </a:endParaRPr>
          </a:p>
          <a:p>
            <a:pPr marL="355600" indent="-342900" algn="just">
              <a:lnSpc>
                <a:spcPct val="100000"/>
              </a:lnSpc>
              <a:buSzPct val="80555"/>
              <a:buFont typeface="Wingdings"/>
              <a:buChar char=""/>
              <a:tabLst>
                <a:tab pos="354965" algn="l"/>
                <a:tab pos="355600" algn="l"/>
              </a:tabLst>
            </a:pPr>
            <a:r>
              <a:rPr lang="pt-BR" sz="1600" spc="-5" dirty="0">
                <a:solidFill>
                  <a:srgbClr val="002060"/>
                </a:solidFill>
                <a:cs typeface="Calibri"/>
              </a:rPr>
              <a:t>Direito Empresarial;</a:t>
            </a:r>
          </a:p>
          <a:p>
            <a:pPr marL="355600" indent="-342900" algn="just">
              <a:lnSpc>
                <a:spcPct val="100000"/>
              </a:lnSpc>
              <a:buSzPct val="80555"/>
              <a:buFont typeface="Wingdings"/>
              <a:buChar char=""/>
              <a:tabLst>
                <a:tab pos="354965" algn="l"/>
                <a:tab pos="355600" algn="l"/>
              </a:tabLst>
            </a:pPr>
            <a:r>
              <a:rPr lang="pt-BR" sz="1600" spc="-5" dirty="0">
                <a:solidFill>
                  <a:srgbClr val="002060"/>
                </a:solidFill>
                <a:cs typeface="Calibri"/>
              </a:rPr>
              <a:t>Comercio Exterior.</a:t>
            </a:r>
            <a:endParaRPr sz="1600" dirty="0">
              <a:solidFill>
                <a:srgbClr val="002060"/>
              </a:solidFill>
              <a:cs typeface="Calibri"/>
            </a:endParaRPr>
          </a:p>
        </p:txBody>
      </p:sp>
      <p:sp>
        <p:nvSpPr>
          <p:cNvPr id="13" name="object 13"/>
          <p:cNvSpPr txBox="1"/>
          <p:nvPr/>
        </p:nvSpPr>
        <p:spPr>
          <a:xfrm>
            <a:off x="4988767" y="5791200"/>
            <a:ext cx="5067300" cy="456535"/>
          </a:xfrm>
          <a:prstGeom prst="rect">
            <a:avLst/>
          </a:prstGeom>
        </p:spPr>
        <p:txBody>
          <a:bodyPr vert="horz" wrap="square" lIns="0" tIns="12700" rIns="0" bIns="0" rtlCol="0">
            <a:spAutoFit/>
          </a:bodyPr>
          <a:lstStyle/>
          <a:p>
            <a:pPr marL="12700">
              <a:lnSpc>
                <a:spcPct val="100000"/>
              </a:lnSpc>
              <a:spcBef>
                <a:spcPts val="100"/>
              </a:spcBef>
              <a:tabLst>
                <a:tab pos="822960" algn="l"/>
              </a:tabLst>
            </a:pPr>
            <a:r>
              <a:rPr sz="1400" b="1" spc="-5" dirty="0">
                <a:solidFill>
                  <a:srgbClr val="000066"/>
                </a:solidFill>
                <a:latin typeface="Calibri"/>
                <a:cs typeface="Calibri"/>
              </a:rPr>
              <a:t>E-mail:	</a:t>
            </a:r>
            <a:r>
              <a:rPr lang="pt-BR" sz="1400" b="1" spc="-10" dirty="0" err="1">
                <a:solidFill>
                  <a:srgbClr val="0070C0"/>
                </a:solidFill>
                <a:latin typeface="Calibri"/>
                <a:cs typeface="Calibri"/>
                <a:hlinkClick r:id="rId2">
                  <a:extLst>
                    <a:ext uri="{A12FA001-AC4F-418D-AE19-62706E023703}">
                      <ahyp:hlinkClr xmlns:ahyp="http://schemas.microsoft.com/office/drawing/2018/hyperlinkcolor" val="tx"/>
                    </a:ext>
                  </a:extLst>
                </a:hlinkClick>
              </a:rPr>
              <a:t>erika.silva</a:t>
            </a:r>
            <a:r>
              <a:rPr sz="1400" b="1" spc="-10" dirty="0">
                <a:solidFill>
                  <a:srgbClr val="0070C0"/>
                </a:solidFill>
                <a:latin typeface="Calibri"/>
                <a:cs typeface="Calibri"/>
                <a:hlinkClick r:id="rId2">
                  <a:extLst>
                    <a:ext uri="{A12FA001-AC4F-418D-AE19-62706E023703}">
                      <ahyp:hlinkClr xmlns:ahyp="http://schemas.microsoft.com/office/drawing/2018/hyperlinkcolor" val="tx"/>
                    </a:ext>
                  </a:extLst>
                </a:hlinkClick>
              </a:rPr>
              <a:t>@faculdadecosmopolita.edu.br</a:t>
            </a:r>
            <a:endParaRPr lang="pt-BR" sz="1400" b="1" spc="-10" dirty="0">
              <a:solidFill>
                <a:srgbClr val="0070C0"/>
              </a:solidFill>
              <a:latin typeface="Calibri"/>
              <a:cs typeface="Calibri"/>
            </a:endParaRPr>
          </a:p>
          <a:p>
            <a:pPr marL="12700">
              <a:lnSpc>
                <a:spcPct val="100000"/>
              </a:lnSpc>
              <a:spcBef>
                <a:spcPts val="100"/>
              </a:spcBef>
              <a:tabLst>
                <a:tab pos="822960" algn="l"/>
              </a:tabLst>
            </a:pPr>
            <a:r>
              <a:rPr lang="pt-BR" sz="1400" b="1" spc="-10" dirty="0">
                <a:solidFill>
                  <a:srgbClr val="002060"/>
                </a:solidFill>
                <a:latin typeface="Calibri"/>
                <a:cs typeface="Calibri"/>
              </a:rPr>
              <a:t>Instagram: </a:t>
            </a:r>
            <a:r>
              <a:rPr lang="pt-BR" sz="1400" b="1" spc="-10" dirty="0">
                <a:solidFill>
                  <a:srgbClr val="0070C0"/>
                </a:solidFill>
                <a:latin typeface="Calibri"/>
                <a:cs typeface="Calibri"/>
              </a:rPr>
              <a:t>@direito.cosmopolita</a:t>
            </a:r>
            <a:endParaRPr sz="1400" b="1" dirty="0">
              <a:solidFill>
                <a:srgbClr val="0070C0"/>
              </a:solidFill>
              <a:latin typeface="Calibri"/>
              <a:cs typeface="Calibri"/>
            </a:endParaRPr>
          </a:p>
        </p:txBody>
      </p:sp>
      <p:pic>
        <p:nvPicPr>
          <p:cNvPr id="5" name="Imagem 4">
            <a:extLst>
              <a:ext uri="{FF2B5EF4-FFF2-40B4-BE49-F238E27FC236}">
                <a16:creationId xmlns:a16="http://schemas.microsoft.com/office/drawing/2014/main" id="{7656B901-A1A7-6A63-CE33-7130EB690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524000"/>
            <a:ext cx="3884565" cy="437248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BF130E8A-8212-C162-ABD6-70B34918F70D}"/>
              </a:ext>
            </a:extLst>
          </p:cNvPr>
          <p:cNvSpPr>
            <a:spLocks noGrp="1"/>
          </p:cNvSpPr>
          <p:nvPr>
            <p:ph type="body" idx="1"/>
          </p:nvPr>
        </p:nvSpPr>
        <p:spPr>
          <a:xfrm>
            <a:off x="6553200" y="1143000"/>
            <a:ext cx="5306695" cy="1600438"/>
          </a:xfrm>
        </p:spPr>
        <p:txBody>
          <a:bodyPr/>
          <a:lstStyle/>
          <a:p>
            <a:pPr algn="just"/>
            <a:r>
              <a:rPr lang="pt-BR" sz="2800" b="1" spc="-10" dirty="0">
                <a:latin typeface="Calibri"/>
                <a:cs typeface="Calibri"/>
              </a:rPr>
              <a:t>Matriz Curricular </a:t>
            </a:r>
            <a:r>
              <a:rPr lang="pt-BR" sz="2800" b="1" spc="-620" dirty="0">
                <a:latin typeface="Calibri"/>
                <a:cs typeface="Calibri"/>
              </a:rPr>
              <a:t> </a:t>
            </a:r>
            <a:r>
              <a:rPr lang="pt-BR" sz="2800" b="1" spc="-5" dirty="0">
                <a:latin typeface="Calibri"/>
                <a:cs typeface="Calibri"/>
              </a:rPr>
              <a:t>Atividades</a:t>
            </a:r>
            <a:r>
              <a:rPr lang="pt-BR" sz="2800" b="1" spc="25" dirty="0">
                <a:latin typeface="Calibri"/>
                <a:cs typeface="Calibri"/>
              </a:rPr>
              <a:t> </a:t>
            </a:r>
            <a:r>
              <a:rPr lang="pt-BR" sz="2800" b="1" spc="-10" dirty="0">
                <a:latin typeface="Calibri"/>
                <a:cs typeface="Calibri"/>
              </a:rPr>
              <a:t>Complementares</a:t>
            </a:r>
            <a:r>
              <a:rPr lang="pt-BR" sz="2800" b="1" spc="70" dirty="0">
                <a:latin typeface="Calibri"/>
                <a:cs typeface="Calibri"/>
              </a:rPr>
              <a:t> </a:t>
            </a:r>
            <a:r>
              <a:rPr lang="pt-BR" sz="2800" b="1" spc="-5" dirty="0">
                <a:latin typeface="Calibri"/>
                <a:cs typeface="Calibri"/>
              </a:rPr>
              <a:t>– 190</a:t>
            </a:r>
            <a:r>
              <a:rPr lang="pt-BR" sz="2800" b="1" spc="30" dirty="0">
                <a:latin typeface="Calibri"/>
                <a:cs typeface="Calibri"/>
              </a:rPr>
              <a:t> </a:t>
            </a:r>
            <a:r>
              <a:rPr lang="pt-BR" sz="2800" b="1" spc="-5" dirty="0">
                <a:latin typeface="Calibri"/>
                <a:cs typeface="Calibri"/>
              </a:rPr>
              <a:t>Horas </a:t>
            </a:r>
            <a:br>
              <a:rPr lang="pt-BR" sz="2800" b="1" spc="-5" dirty="0">
                <a:latin typeface="Calibri"/>
                <a:cs typeface="Calibri"/>
              </a:rPr>
            </a:br>
            <a:r>
              <a:rPr lang="pt-BR" sz="2800" b="1" spc="-620" dirty="0">
                <a:latin typeface="Calibri"/>
                <a:cs typeface="Calibri"/>
              </a:rPr>
              <a:t> </a:t>
            </a:r>
            <a:r>
              <a:rPr lang="pt-BR" sz="2800" b="1" spc="-5" dirty="0">
                <a:latin typeface="Calibri"/>
                <a:cs typeface="Calibri"/>
              </a:rPr>
              <a:t>Circuito</a:t>
            </a:r>
            <a:r>
              <a:rPr lang="pt-BR" sz="2800" b="1" spc="5" dirty="0">
                <a:latin typeface="Calibri"/>
                <a:cs typeface="Calibri"/>
              </a:rPr>
              <a:t> </a:t>
            </a:r>
            <a:r>
              <a:rPr lang="pt-BR" sz="2800" b="1" spc="-10" dirty="0">
                <a:latin typeface="Calibri"/>
                <a:cs typeface="Calibri"/>
              </a:rPr>
              <a:t>Profissional</a:t>
            </a:r>
            <a:r>
              <a:rPr lang="pt-BR" sz="2800" b="1" spc="10" dirty="0">
                <a:latin typeface="Calibri"/>
                <a:cs typeface="Calibri"/>
              </a:rPr>
              <a:t> </a:t>
            </a:r>
            <a:r>
              <a:rPr lang="pt-BR" sz="2800" b="1" spc="-5" dirty="0">
                <a:latin typeface="Calibri"/>
                <a:cs typeface="Calibri"/>
              </a:rPr>
              <a:t>Cosmopolita </a:t>
            </a:r>
            <a:endParaRPr lang="pt-BR" sz="2800" dirty="0"/>
          </a:p>
          <a:p>
            <a:endParaRPr lang="pt-BR" dirty="0"/>
          </a:p>
        </p:txBody>
      </p:sp>
      <p:sp>
        <p:nvSpPr>
          <p:cNvPr id="4" name="CaixaDeTexto 3">
            <a:extLst>
              <a:ext uri="{FF2B5EF4-FFF2-40B4-BE49-F238E27FC236}">
                <a16:creationId xmlns:a16="http://schemas.microsoft.com/office/drawing/2014/main" id="{44B22D98-D75E-A965-0ABD-54F2731450FC}"/>
              </a:ext>
            </a:extLst>
          </p:cNvPr>
          <p:cNvSpPr txBox="1"/>
          <p:nvPr/>
        </p:nvSpPr>
        <p:spPr>
          <a:xfrm>
            <a:off x="109766" y="167260"/>
            <a:ext cx="6106884" cy="446276"/>
          </a:xfrm>
          <a:prstGeom prst="rect">
            <a:avLst/>
          </a:prstGeom>
          <a:noFill/>
        </p:spPr>
        <p:txBody>
          <a:bodyPr wrap="square">
            <a:spAutoFit/>
          </a:bodyPr>
          <a:lstStyle/>
          <a:p>
            <a:pPr marL="12700">
              <a:lnSpc>
                <a:spcPct val="100000"/>
              </a:lnSpc>
              <a:spcBef>
                <a:spcPts val="100"/>
              </a:spcBef>
            </a:pPr>
            <a:r>
              <a:rPr lang="pt-BR" sz="2300" b="1" dirty="0">
                <a:solidFill>
                  <a:srgbClr val="FFFFFF"/>
                </a:solidFill>
                <a:latin typeface="Arial"/>
                <a:cs typeface="Arial"/>
              </a:rPr>
              <a:t>Faculdade</a:t>
            </a:r>
            <a:r>
              <a:rPr lang="pt-BR" sz="2300" b="1" spc="-60" dirty="0">
                <a:solidFill>
                  <a:srgbClr val="FFFFFF"/>
                </a:solidFill>
                <a:latin typeface="Arial"/>
                <a:cs typeface="Arial"/>
              </a:rPr>
              <a:t> </a:t>
            </a:r>
            <a:r>
              <a:rPr lang="pt-BR" sz="2300" b="1" dirty="0">
                <a:solidFill>
                  <a:srgbClr val="FFFFFF"/>
                </a:solidFill>
                <a:latin typeface="Arial"/>
                <a:cs typeface="Arial"/>
              </a:rPr>
              <a:t>Cosmopolita</a:t>
            </a:r>
            <a:r>
              <a:rPr lang="pt-BR" sz="2300" b="1" spc="-60" dirty="0">
                <a:solidFill>
                  <a:srgbClr val="FFFFFF"/>
                </a:solidFill>
                <a:latin typeface="Arial"/>
                <a:cs typeface="Arial"/>
              </a:rPr>
              <a:t> </a:t>
            </a:r>
            <a:r>
              <a:rPr lang="pt-BR" sz="2300" b="1" dirty="0">
                <a:solidFill>
                  <a:srgbClr val="FFFFFF"/>
                </a:solidFill>
                <a:latin typeface="Arial"/>
                <a:cs typeface="Arial"/>
              </a:rPr>
              <a:t>–</a:t>
            </a:r>
            <a:r>
              <a:rPr lang="pt-BR" sz="2300" b="1" spc="-15" dirty="0">
                <a:solidFill>
                  <a:srgbClr val="FFFFFF"/>
                </a:solidFill>
                <a:latin typeface="Arial"/>
                <a:cs typeface="Arial"/>
              </a:rPr>
              <a:t> </a:t>
            </a:r>
            <a:r>
              <a:rPr lang="pt-BR" sz="2300" b="1" dirty="0">
                <a:solidFill>
                  <a:srgbClr val="FFFFFF"/>
                </a:solidFill>
                <a:latin typeface="Arial"/>
                <a:cs typeface="Arial"/>
              </a:rPr>
              <a:t>Curso</a:t>
            </a:r>
            <a:r>
              <a:rPr lang="pt-BR" sz="2300" b="1" spc="-45" dirty="0">
                <a:solidFill>
                  <a:srgbClr val="FFFFFF"/>
                </a:solidFill>
                <a:latin typeface="Arial"/>
                <a:cs typeface="Arial"/>
              </a:rPr>
              <a:t> </a:t>
            </a:r>
            <a:r>
              <a:rPr lang="pt-BR" sz="2300" b="1" dirty="0">
                <a:solidFill>
                  <a:srgbClr val="FFFFFF"/>
                </a:solidFill>
                <a:latin typeface="Arial"/>
                <a:cs typeface="Arial"/>
              </a:rPr>
              <a:t>de</a:t>
            </a:r>
            <a:r>
              <a:rPr lang="pt-BR" sz="2300" b="1" spc="-30" dirty="0">
                <a:solidFill>
                  <a:srgbClr val="FFFFFF"/>
                </a:solidFill>
                <a:latin typeface="Arial"/>
                <a:cs typeface="Arial"/>
              </a:rPr>
              <a:t> </a:t>
            </a:r>
            <a:r>
              <a:rPr lang="pt-BR" sz="2300" b="1" dirty="0">
                <a:solidFill>
                  <a:srgbClr val="FFFFFF"/>
                </a:solidFill>
                <a:latin typeface="Arial"/>
                <a:cs typeface="Arial"/>
              </a:rPr>
              <a:t>Direito</a:t>
            </a:r>
            <a:endParaRPr lang="pt-BR" sz="2300" dirty="0">
              <a:latin typeface="Arial"/>
              <a:cs typeface="Arial"/>
            </a:endParaRPr>
          </a:p>
        </p:txBody>
      </p:sp>
      <p:pic>
        <p:nvPicPr>
          <p:cNvPr id="5" name="Imagem 4">
            <a:extLst>
              <a:ext uri="{FF2B5EF4-FFF2-40B4-BE49-F238E27FC236}">
                <a16:creationId xmlns:a16="http://schemas.microsoft.com/office/drawing/2014/main" id="{85A72337-34D3-2D1B-EF08-937D44B8A4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87" y="2286000"/>
            <a:ext cx="1824673" cy="2433462"/>
          </a:xfrm>
          <a:prstGeom prst="rect">
            <a:avLst/>
          </a:prstGeom>
        </p:spPr>
      </p:pic>
      <p:pic>
        <p:nvPicPr>
          <p:cNvPr id="6" name="Imagem 5">
            <a:extLst>
              <a:ext uri="{FF2B5EF4-FFF2-40B4-BE49-F238E27FC236}">
                <a16:creationId xmlns:a16="http://schemas.microsoft.com/office/drawing/2014/main" id="{63FF2921-7BFC-81F9-B6AA-062DDE94A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286000"/>
            <a:ext cx="1369560" cy="2433462"/>
          </a:xfrm>
          <a:prstGeom prst="rect">
            <a:avLst/>
          </a:prstGeom>
        </p:spPr>
      </p:pic>
      <p:pic>
        <p:nvPicPr>
          <p:cNvPr id="7" name="Imagem 6">
            <a:extLst>
              <a:ext uri="{FF2B5EF4-FFF2-40B4-BE49-F238E27FC236}">
                <a16:creationId xmlns:a16="http://schemas.microsoft.com/office/drawing/2014/main" id="{3BB51356-B734-337A-CC04-D122117309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283" y="2755292"/>
            <a:ext cx="2154717" cy="1617412"/>
          </a:xfrm>
          <a:prstGeom prst="rect">
            <a:avLst/>
          </a:prstGeom>
        </p:spPr>
      </p:pic>
      <p:pic>
        <p:nvPicPr>
          <p:cNvPr id="8" name="Imagem 7">
            <a:extLst>
              <a:ext uri="{FF2B5EF4-FFF2-40B4-BE49-F238E27FC236}">
                <a16:creationId xmlns:a16="http://schemas.microsoft.com/office/drawing/2014/main" id="{65B432FE-70A2-335C-ED2C-72F43CB2C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2743438"/>
            <a:ext cx="2154717" cy="1616038"/>
          </a:xfrm>
          <a:prstGeom prst="rect">
            <a:avLst/>
          </a:prstGeom>
        </p:spPr>
      </p:pic>
      <p:pic>
        <p:nvPicPr>
          <p:cNvPr id="9" name="Imagem 8">
            <a:extLst>
              <a:ext uri="{FF2B5EF4-FFF2-40B4-BE49-F238E27FC236}">
                <a16:creationId xmlns:a16="http://schemas.microsoft.com/office/drawing/2014/main" id="{1E2FAB13-8F63-D11F-0DFD-92A95912E0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6651" y="4594782"/>
            <a:ext cx="2165350" cy="1623664"/>
          </a:xfrm>
          <a:prstGeom prst="rect">
            <a:avLst/>
          </a:prstGeom>
        </p:spPr>
      </p:pic>
      <p:pic>
        <p:nvPicPr>
          <p:cNvPr id="10" name="Imagem 9">
            <a:extLst>
              <a:ext uri="{FF2B5EF4-FFF2-40B4-BE49-F238E27FC236}">
                <a16:creationId xmlns:a16="http://schemas.microsoft.com/office/drawing/2014/main" id="{1D65D77F-1075-665D-0FFA-5DBA1F6425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0600" y="4591673"/>
            <a:ext cx="2154717" cy="1616038"/>
          </a:xfrm>
          <a:prstGeom prst="rect">
            <a:avLst/>
          </a:prstGeom>
        </p:spPr>
      </p:pic>
    </p:spTree>
    <p:extLst>
      <p:ext uri="{BB962C8B-B14F-4D97-AF65-F5344CB8AC3E}">
        <p14:creationId xmlns:p14="http://schemas.microsoft.com/office/powerpoint/2010/main" val="1575633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3" name="object 13"/>
          <p:cNvSpPr txBox="1"/>
          <p:nvPr/>
        </p:nvSpPr>
        <p:spPr>
          <a:xfrm>
            <a:off x="5791200" y="844423"/>
            <a:ext cx="6191630" cy="1304844"/>
          </a:xfrm>
          <a:prstGeom prst="rect">
            <a:avLst/>
          </a:prstGeom>
        </p:spPr>
        <p:txBody>
          <a:bodyPr vert="horz" wrap="square" lIns="0" tIns="12065" rIns="0" bIns="0" rtlCol="0">
            <a:spAutoFit/>
          </a:bodyPr>
          <a:lstStyle/>
          <a:p>
            <a:pPr marL="12700" marR="5080" indent="3502025" algn="just">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a:t>
            </a:r>
            <a:r>
              <a:rPr lang="pt-BR" sz="2800" b="1" spc="-5" dirty="0">
                <a:latin typeface="Calibri"/>
                <a:cs typeface="Calibri"/>
              </a:rPr>
              <a:t>190</a:t>
            </a:r>
            <a:r>
              <a:rPr sz="2800" b="1" spc="30" dirty="0">
                <a:latin typeface="Calibri"/>
                <a:cs typeface="Calibri"/>
              </a:rPr>
              <a:t> </a:t>
            </a:r>
            <a:r>
              <a:rPr sz="2800" b="1" spc="-5" dirty="0">
                <a:latin typeface="Calibri"/>
                <a:cs typeface="Calibri"/>
              </a:rPr>
              <a:t>Horas </a:t>
            </a:r>
            <a:r>
              <a:rPr sz="2800" b="1" spc="-620" dirty="0">
                <a:latin typeface="Calibri"/>
                <a:cs typeface="Calibri"/>
              </a:rPr>
              <a:t> </a:t>
            </a:r>
            <a:r>
              <a:rPr lang="pt-BR" sz="2800" b="1" spc="-5" dirty="0">
                <a:latin typeface="Calibri"/>
                <a:cs typeface="Calibri"/>
              </a:rPr>
              <a:t>– Direito em Cenas: O Pacto Brutal</a:t>
            </a:r>
            <a:endParaRPr sz="2800" dirty="0">
              <a:latin typeface="Calibri"/>
              <a:cs typeface="Calibri"/>
            </a:endParaRPr>
          </a:p>
        </p:txBody>
      </p:sp>
      <p:pic>
        <p:nvPicPr>
          <p:cNvPr id="14" name="object 14"/>
          <p:cNvPicPr/>
          <p:nvPr/>
        </p:nvPicPr>
        <p:blipFill>
          <a:blip r:embed="rId2" cstate="print"/>
          <a:stretch>
            <a:fillRect/>
          </a:stretch>
        </p:blipFill>
        <p:spPr>
          <a:xfrm>
            <a:off x="0" y="0"/>
            <a:ext cx="1138427" cy="1152144"/>
          </a:xfrm>
          <a:prstGeom prst="rect">
            <a:avLst/>
          </a:prstGeom>
        </p:spPr>
      </p:pic>
      <p:pic>
        <p:nvPicPr>
          <p:cNvPr id="20" name="Imagem 19">
            <a:extLst>
              <a:ext uri="{FF2B5EF4-FFF2-40B4-BE49-F238E27FC236}">
                <a16:creationId xmlns:a16="http://schemas.microsoft.com/office/drawing/2014/main" id="{143F2E1D-1AEC-A5FB-5ADC-DAA137216417}"/>
              </a:ext>
            </a:extLst>
          </p:cNvPr>
          <p:cNvPicPr>
            <a:picLocks noChangeAspect="1"/>
          </p:cNvPicPr>
          <p:nvPr/>
        </p:nvPicPr>
        <p:blipFill>
          <a:blip r:embed="rId3"/>
          <a:stretch>
            <a:fillRect/>
          </a:stretch>
        </p:blipFill>
        <p:spPr>
          <a:xfrm>
            <a:off x="2057400" y="2667000"/>
            <a:ext cx="2878720" cy="3600450"/>
          </a:xfrm>
          <a:prstGeom prst="rect">
            <a:avLst/>
          </a:prstGeom>
        </p:spPr>
      </p:pic>
      <p:pic>
        <p:nvPicPr>
          <p:cNvPr id="6" name="Imagem 5">
            <a:extLst>
              <a:ext uri="{FF2B5EF4-FFF2-40B4-BE49-F238E27FC236}">
                <a16:creationId xmlns:a16="http://schemas.microsoft.com/office/drawing/2014/main" id="{10BCE952-6304-B697-9F96-8118065F2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7977" y="2547369"/>
            <a:ext cx="2615016" cy="1470822"/>
          </a:xfrm>
          <a:prstGeom prst="rect">
            <a:avLst/>
          </a:prstGeom>
        </p:spPr>
      </p:pic>
      <p:pic>
        <p:nvPicPr>
          <p:cNvPr id="7" name="Imagem 6">
            <a:extLst>
              <a:ext uri="{FF2B5EF4-FFF2-40B4-BE49-F238E27FC236}">
                <a16:creationId xmlns:a16="http://schemas.microsoft.com/office/drawing/2014/main" id="{B69A1208-651F-1281-E2EA-8D4C4BFC1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0200" y="2522487"/>
            <a:ext cx="2327275" cy="1745615"/>
          </a:xfrm>
          <a:prstGeom prst="rect">
            <a:avLst/>
          </a:prstGeom>
        </p:spPr>
      </p:pic>
      <p:pic>
        <p:nvPicPr>
          <p:cNvPr id="8" name="Imagem 7">
            <a:extLst>
              <a:ext uri="{FF2B5EF4-FFF2-40B4-BE49-F238E27FC236}">
                <a16:creationId xmlns:a16="http://schemas.microsoft.com/office/drawing/2014/main" id="{B12D96DE-11FA-93C9-130A-051814338A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8207" y="4453229"/>
            <a:ext cx="3435350" cy="1932305"/>
          </a:xfrm>
          <a:prstGeom prst="rect">
            <a:avLst/>
          </a:prstGeom>
        </p:spPr>
      </p:pic>
      <p:pic>
        <p:nvPicPr>
          <p:cNvPr id="9" name="Imagem 8">
            <a:extLst>
              <a:ext uri="{FF2B5EF4-FFF2-40B4-BE49-F238E27FC236}">
                <a16:creationId xmlns:a16="http://schemas.microsoft.com/office/drawing/2014/main" id="{9A92946B-BE06-EDDC-2E4A-ECE61A0759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0200" y="4546574"/>
            <a:ext cx="2327275" cy="174560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3" name="object 13"/>
          <p:cNvSpPr txBox="1"/>
          <p:nvPr/>
        </p:nvSpPr>
        <p:spPr>
          <a:xfrm>
            <a:off x="5960490" y="844423"/>
            <a:ext cx="6022340" cy="1735732"/>
          </a:xfrm>
          <a:prstGeom prst="rect">
            <a:avLst/>
          </a:prstGeom>
        </p:spPr>
        <p:txBody>
          <a:bodyPr vert="horz" wrap="square" lIns="0" tIns="12065" rIns="0" bIns="0" rtlCol="0">
            <a:spAutoFit/>
          </a:bodyPr>
          <a:lstStyle/>
          <a:p>
            <a:pPr marL="12700" marR="5080" indent="3502025" algn="just">
              <a:lnSpc>
                <a:spcPct val="100000"/>
              </a:lnSpc>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a:t>
            </a:r>
            <a:r>
              <a:rPr lang="pt-BR" sz="2800" b="1" spc="-5" dirty="0">
                <a:latin typeface="Calibri"/>
                <a:cs typeface="Calibri"/>
              </a:rPr>
              <a:t>190</a:t>
            </a:r>
            <a:r>
              <a:rPr sz="2800" b="1" spc="30" dirty="0">
                <a:latin typeface="Calibri"/>
                <a:cs typeface="Calibri"/>
              </a:rPr>
              <a:t> </a:t>
            </a:r>
            <a:r>
              <a:rPr sz="2800" b="1" spc="-5" dirty="0">
                <a:latin typeface="Calibri"/>
                <a:cs typeface="Calibri"/>
              </a:rPr>
              <a:t>Horas</a:t>
            </a:r>
            <a:r>
              <a:rPr lang="pt-BR" sz="2800" b="1" spc="-5" dirty="0">
                <a:latin typeface="Calibri"/>
                <a:cs typeface="Calibri"/>
              </a:rPr>
              <a:t> – Direito em Cenas: A incrível História da Ilha das Rosas</a:t>
            </a:r>
            <a:endParaRPr sz="2800" dirty="0">
              <a:latin typeface="Calibri"/>
              <a:cs typeface="Calibri"/>
            </a:endParaRPr>
          </a:p>
        </p:txBody>
      </p:sp>
      <p:pic>
        <p:nvPicPr>
          <p:cNvPr id="3" name="Imagem 2">
            <a:extLst>
              <a:ext uri="{FF2B5EF4-FFF2-40B4-BE49-F238E27FC236}">
                <a16:creationId xmlns:a16="http://schemas.microsoft.com/office/drawing/2014/main" id="{7E61D2E4-DA4C-BCC0-72D1-2F440177F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522233"/>
            <a:ext cx="1828800" cy="2285879"/>
          </a:xfrm>
          <a:prstGeom prst="rect">
            <a:avLst/>
          </a:prstGeom>
        </p:spPr>
      </p:pic>
      <p:pic>
        <p:nvPicPr>
          <p:cNvPr id="5" name="Imagem 4">
            <a:extLst>
              <a:ext uri="{FF2B5EF4-FFF2-40B4-BE49-F238E27FC236}">
                <a16:creationId xmlns:a16="http://schemas.microsoft.com/office/drawing/2014/main" id="{43D2619B-37FB-D98C-C9D8-F84918DC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4065" y="4783230"/>
            <a:ext cx="2314880" cy="1735603"/>
          </a:xfrm>
          <a:prstGeom prst="rect">
            <a:avLst/>
          </a:prstGeom>
        </p:spPr>
      </p:pic>
      <p:pic>
        <p:nvPicPr>
          <p:cNvPr id="6" name="Imagem 5">
            <a:extLst>
              <a:ext uri="{FF2B5EF4-FFF2-40B4-BE49-F238E27FC236}">
                <a16:creationId xmlns:a16="http://schemas.microsoft.com/office/drawing/2014/main" id="{23F968A0-0E2D-3307-109C-4F4F41ECED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400" y="2708658"/>
            <a:ext cx="2277558" cy="1707142"/>
          </a:xfrm>
          <a:prstGeom prst="rect">
            <a:avLst/>
          </a:prstGeom>
        </p:spPr>
      </p:pic>
      <p:pic>
        <p:nvPicPr>
          <p:cNvPr id="7" name="Imagem 6">
            <a:extLst>
              <a:ext uri="{FF2B5EF4-FFF2-40B4-BE49-F238E27FC236}">
                <a16:creationId xmlns:a16="http://schemas.microsoft.com/office/drawing/2014/main" id="{F8741E5D-A5FB-0D79-F9FD-96FDC7B600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2085" y="4919399"/>
            <a:ext cx="3085194" cy="1735603"/>
          </a:xfrm>
          <a:prstGeom prst="rect">
            <a:avLst/>
          </a:prstGeom>
        </p:spPr>
      </p:pic>
      <p:pic>
        <p:nvPicPr>
          <p:cNvPr id="8" name="Imagem 7">
            <a:extLst>
              <a:ext uri="{FF2B5EF4-FFF2-40B4-BE49-F238E27FC236}">
                <a16:creationId xmlns:a16="http://schemas.microsoft.com/office/drawing/2014/main" id="{7E853009-B83A-C504-D54E-7D501723D6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2708658"/>
            <a:ext cx="2277558" cy="1708169"/>
          </a:xfrm>
          <a:prstGeom prst="rect">
            <a:avLst/>
          </a:prstGeom>
        </p:spPr>
      </p:pic>
      <p:pic>
        <p:nvPicPr>
          <p:cNvPr id="9" name="Imagem 8">
            <a:extLst>
              <a:ext uri="{FF2B5EF4-FFF2-40B4-BE49-F238E27FC236}">
                <a16:creationId xmlns:a16="http://schemas.microsoft.com/office/drawing/2014/main" id="{6357F99B-F981-F698-14E5-AFE63C1B4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6400" y="4769234"/>
            <a:ext cx="2277558" cy="1708169"/>
          </a:xfrm>
          <a:prstGeom prst="rect">
            <a:avLst/>
          </a:prstGeom>
        </p:spPr>
      </p:pic>
      <p:pic>
        <p:nvPicPr>
          <p:cNvPr id="10" name="Imagem 9">
            <a:extLst>
              <a:ext uri="{FF2B5EF4-FFF2-40B4-BE49-F238E27FC236}">
                <a16:creationId xmlns:a16="http://schemas.microsoft.com/office/drawing/2014/main" id="{10977FD6-A06D-9075-A77A-2E973CD57E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5040" y="2492495"/>
            <a:ext cx="1609573" cy="2276739"/>
          </a:xfrm>
          <a:prstGeom prst="rect">
            <a:avLst/>
          </a:prstGeom>
        </p:spPr>
      </p:pic>
    </p:spTree>
    <p:extLst>
      <p:ext uri="{BB962C8B-B14F-4D97-AF65-F5344CB8AC3E}">
        <p14:creationId xmlns:p14="http://schemas.microsoft.com/office/powerpoint/2010/main" val="2246829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3" name="object 13"/>
          <p:cNvSpPr txBox="1"/>
          <p:nvPr/>
        </p:nvSpPr>
        <p:spPr>
          <a:xfrm>
            <a:off x="5960490" y="844423"/>
            <a:ext cx="602234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a:t>
            </a:r>
            <a:r>
              <a:rPr lang="pt-BR" sz="2800" b="1" spc="-5" dirty="0">
                <a:latin typeface="Calibri"/>
                <a:cs typeface="Calibri"/>
              </a:rPr>
              <a:t>190</a:t>
            </a:r>
            <a:r>
              <a:rPr sz="2800" b="1" spc="30" dirty="0">
                <a:latin typeface="Calibri"/>
                <a:cs typeface="Calibri"/>
              </a:rPr>
              <a:t> </a:t>
            </a:r>
            <a:r>
              <a:rPr sz="2800" b="1" spc="-5" dirty="0">
                <a:latin typeface="Calibri"/>
                <a:cs typeface="Calibri"/>
              </a:rPr>
              <a:t>Horas</a:t>
            </a:r>
            <a:r>
              <a:rPr lang="pt-BR" sz="2800" b="1" spc="-5" dirty="0">
                <a:latin typeface="Calibri"/>
                <a:cs typeface="Calibri"/>
              </a:rPr>
              <a:t> – Direito em Cenas: Sergio – O filme</a:t>
            </a:r>
            <a:endParaRPr sz="2800" dirty="0">
              <a:latin typeface="Calibri"/>
              <a:cs typeface="Calibri"/>
            </a:endParaRPr>
          </a:p>
        </p:txBody>
      </p:sp>
      <p:pic>
        <p:nvPicPr>
          <p:cNvPr id="3" name="Imagem 2">
            <a:extLst>
              <a:ext uri="{FF2B5EF4-FFF2-40B4-BE49-F238E27FC236}">
                <a16:creationId xmlns:a16="http://schemas.microsoft.com/office/drawing/2014/main" id="{66884CC1-53A9-F869-CE66-4164D4E309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7537" y="2149267"/>
            <a:ext cx="3048000" cy="1808352"/>
          </a:xfrm>
          <a:prstGeom prst="rect">
            <a:avLst/>
          </a:prstGeom>
        </p:spPr>
      </p:pic>
      <p:pic>
        <p:nvPicPr>
          <p:cNvPr id="4" name="Imagem 3">
            <a:extLst>
              <a:ext uri="{FF2B5EF4-FFF2-40B4-BE49-F238E27FC236}">
                <a16:creationId xmlns:a16="http://schemas.microsoft.com/office/drawing/2014/main" id="{D3499C23-2DF7-A24E-CEB9-92DE56E15D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2514600"/>
            <a:ext cx="2100263" cy="1575091"/>
          </a:xfrm>
          <a:prstGeom prst="rect">
            <a:avLst/>
          </a:prstGeom>
        </p:spPr>
      </p:pic>
      <p:pic>
        <p:nvPicPr>
          <p:cNvPr id="5" name="Imagem 4">
            <a:extLst>
              <a:ext uri="{FF2B5EF4-FFF2-40B4-BE49-F238E27FC236}">
                <a16:creationId xmlns:a16="http://schemas.microsoft.com/office/drawing/2014/main" id="{E65ABC20-2421-14E2-3885-2B729497B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4216356"/>
            <a:ext cx="2100263" cy="1574990"/>
          </a:xfrm>
          <a:prstGeom prst="rect">
            <a:avLst/>
          </a:prstGeom>
        </p:spPr>
      </p:pic>
      <p:pic>
        <p:nvPicPr>
          <p:cNvPr id="6" name="Imagem 5">
            <a:extLst>
              <a:ext uri="{FF2B5EF4-FFF2-40B4-BE49-F238E27FC236}">
                <a16:creationId xmlns:a16="http://schemas.microsoft.com/office/drawing/2014/main" id="{A85FC2DD-266F-164B-7A48-7B6118C2C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1660" y="2514281"/>
            <a:ext cx="2100263" cy="1575410"/>
          </a:xfrm>
          <a:prstGeom prst="rect">
            <a:avLst/>
          </a:prstGeom>
        </p:spPr>
      </p:pic>
      <p:pic>
        <p:nvPicPr>
          <p:cNvPr id="7" name="Imagem 6">
            <a:extLst>
              <a:ext uri="{FF2B5EF4-FFF2-40B4-BE49-F238E27FC236}">
                <a16:creationId xmlns:a16="http://schemas.microsoft.com/office/drawing/2014/main" id="{7860216A-9A34-36E2-0B17-D7C8C887CC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6980" y="4216356"/>
            <a:ext cx="2100263" cy="1575197"/>
          </a:xfrm>
          <a:prstGeom prst="rect">
            <a:avLst/>
          </a:prstGeom>
        </p:spPr>
      </p:pic>
      <p:pic>
        <p:nvPicPr>
          <p:cNvPr id="8" name="Imagem 7">
            <a:extLst>
              <a:ext uri="{FF2B5EF4-FFF2-40B4-BE49-F238E27FC236}">
                <a16:creationId xmlns:a16="http://schemas.microsoft.com/office/drawing/2014/main" id="{AF840018-6E45-DAD5-5257-AC2F5A15B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8400" y="4210234"/>
            <a:ext cx="3276600" cy="2457140"/>
          </a:xfrm>
          <a:prstGeom prst="rect">
            <a:avLst/>
          </a:prstGeom>
        </p:spPr>
      </p:pic>
    </p:spTree>
    <p:extLst>
      <p:ext uri="{BB962C8B-B14F-4D97-AF65-F5344CB8AC3E}">
        <p14:creationId xmlns:p14="http://schemas.microsoft.com/office/powerpoint/2010/main" val="2824271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3" name="object 13"/>
          <p:cNvSpPr txBox="1"/>
          <p:nvPr/>
        </p:nvSpPr>
        <p:spPr>
          <a:xfrm>
            <a:off x="5960490" y="844423"/>
            <a:ext cx="602234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a:t>
            </a:r>
            <a:r>
              <a:rPr lang="pt-BR" sz="2800" b="1" spc="-5" dirty="0">
                <a:latin typeface="Calibri"/>
                <a:cs typeface="Calibri"/>
              </a:rPr>
              <a:t>190</a:t>
            </a:r>
            <a:r>
              <a:rPr sz="2800" b="1" spc="30" dirty="0">
                <a:latin typeface="Calibri"/>
                <a:cs typeface="Calibri"/>
              </a:rPr>
              <a:t> </a:t>
            </a:r>
            <a:r>
              <a:rPr sz="2800" b="1" spc="-5" dirty="0">
                <a:latin typeface="Calibri"/>
                <a:cs typeface="Calibri"/>
              </a:rPr>
              <a:t>Horas</a:t>
            </a:r>
            <a:r>
              <a:rPr lang="pt-BR" sz="2800" b="1" spc="-5" dirty="0">
                <a:latin typeface="Calibri"/>
                <a:cs typeface="Calibri"/>
              </a:rPr>
              <a:t> – Direito em Cenas: Philadelphia </a:t>
            </a:r>
            <a:endParaRPr sz="2800" dirty="0">
              <a:latin typeface="Calibri"/>
              <a:cs typeface="Calibri"/>
            </a:endParaRPr>
          </a:p>
        </p:txBody>
      </p:sp>
      <p:pic>
        <p:nvPicPr>
          <p:cNvPr id="3" name="Imagem 2">
            <a:extLst>
              <a:ext uri="{FF2B5EF4-FFF2-40B4-BE49-F238E27FC236}">
                <a16:creationId xmlns:a16="http://schemas.microsoft.com/office/drawing/2014/main" id="{1E2550FE-1568-9117-1132-E2DCA7F0C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2149267"/>
            <a:ext cx="3228975" cy="3228975"/>
          </a:xfrm>
          <a:prstGeom prst="rect">
            <a:avLst/>
          </a:prstGeom>
        </p:spPr>
      </p:pic>
      <p:pic>
        <p:nvPicPr>
          <p:cNvPr id="4" name="Imagem 3">
            <a:extLst>
              <a:ext uri="{FF2B5EF4-FFF2-40B4-BE49-F238E27FC236}">
                <a16:creationId xmlns:a16="http://schemas.microsoft.com/office/drawing/2014/main" id="{D65DF77B-1E61-4372-24AE-53F2DB4CA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485140"/>
            <a:ext cx="2438400" cy="1829050"/>
          </a:xfrm>
          <a:prstGeom prst="rect">
            <a:avLst/>
          </a:prstGeom>
        </p:spPr>
      </p:pic>
      <p:pic>
        <p:nvPicPr>
          <p:cNvPr id="5" name="Imagem 4">
            <a:extLst>
              <a:ext uri="{FF2B5EF4-FFF2-40B4-BE49-F238E27FC236}">
                <a16:creationId xmlns:a16="http://schemas.microsoft.com/office/drawing/2014/main" id="{E0222DD7-E906-D082-2850-7A3D5CAF59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2999" y="2456055"/>
            <a:ext cx="2877397" cy="3836529"/>
          </a:xfrm>
          <a:prstGeom prst="rect">
            <a:avLst/>
          </a:prstGeom>
        </p:spPr>
      </p:pic>
      <p:pic>
        <p:nvPicPr>
          <p:cNvPr id="6" name="Imagem 5">
            <a:extLst>
              <a:ext uri="{FF2B5EF4-FFF2-40B4-BE49-F238E27FC236}">
                <a16:creationId xmlns:a16="http://schemas.microsoft.com/office/drawing/2014/main" id="{27FCAB2F-23C4-58B6-0E72-73EC9472B7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4463898"/>
            <a:ext cx="2438400" cy="1828687"/>
          </a:xfrm>
          <a:prstGeom prst="rect">
            <a:avLst/>
          </a:prstGeom>
        </p:spPr>
      </p:pic>
    </p:spTree>
    <p:extLst>
      <p:ext uri="{BB962C8B-B14F-4D97-AF65-F5344CB8AC3E}">
        <p14:creationId xmlns:p14="http://schemas.microsoft.com/office/powerpoint/2010/main" val="3229581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3" name="object 13"/>
          <p:cNvSpPr txBox="1"/>
          <p:nvPr/>
        </p:nvSpPr>
        <p:spPr>
          <a:xfrm>
            <a:off x="3810000" y="844423"/>
            <a:ext cx="817283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a:t>
            </a:r>
            <a:r>
              <a:rPr lang="pt-BR" sz="2800" b="1" spc="-5" dirty="0">
                <a:latin typeface="Calibri"/>
                <a:cs typeface="Calibri"/>
              </a:rPr>
              <a:t>190</a:t>
            </a:r>
            <a:r>
              <a:rPr sz="2800" b="1" spc="30" dirty="0">
                <a:latin typeface="Calibri"/>
                <a:cs typeface="Calibri"/>
              </a:rPr>
              <a:t> </a:t>
            </a:r>
            <a:r>
              <a:rPr sz="2800" b="1" spc="-5" dirty="0">
                <a:latin typeface="Calibri"/>
                <a:cs typeface="Calibri"/>
              </a:rPr>
              <a:t>Horas</a:t>
            </a:r>
            <a:r>
              <a:rPr lang="pt-BR" sz="2800" b="1" spc="-5" dirty="0">
                <a:latin typeface="Calibri"/>
                <a:cs typeface="Calibri"/>
              </a:rPr>
              <a:t> – Direito em Cenas: Versão pocket – Direito da Família – Sucessões</a:t>
            </a:r>
            <a:endParaRPr sz="2800" dirty="0">
              <a:latin typeface="Calibri"/>
              <a:cs typeface="Calibri"/>
            </a:endParaRPr>
          </a:p>
        </p:txBody>
      </p:sp>
      <p:pic>
        <p:nvPicPr>
          <p:cNvPr id="7" name="Imagem 6">
            <a:extLst>
              <a:ext uri="{FF2B5EF4-FFF2-40B4-BE49-F238E27FC236}">
                <a16:creationId xmlns:a16="http://schemas.microsoft.com/office/drawing/2014/main" id="{EC8E4D94-6780-0BAB-6149-0B19A41C99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2426509"/>
            <a:ext cx="2609850" cy="3262630"/>
          </a:xfrm>
          <a:prstGeom prst="rect">
            <a:avLst/>
          </a:prstGeom>
        </p:spPr>
      </p:pic>
      <p:pic>
        <p:nvPicPr>
          <p:cNvPr id="8" name="Imagem 7">
            <a:extLst>
              <a:ext uri="{FF2B5EF4-FFF2-40B4-BE49-F238E27FC236}">
                <a16:creationId xmlns:a16="http://schemas.microsoft.com/office/drawing/2014/main" id="{D22D8438-8BAA-E7DA-E08A-D71C541FA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426509"/>
            <a:ext cx="2224088" cy="1667738"/>
          </a:xfrm>
          <a:prstGeom prst="rect">
            <a:avLst/>
          </a:prstGeom>
        </p:spPr>
      </p:pic>
      <p:pic>
        <p:nvPicPr>
          <p:cNvPr id="9" name="Imagem 8">
            <a:extLst>
              <a:ext uri="{FF2B5EF4-FFF2-40B4-BE49-F238E27FC236}">
                <a16:creationId xmlns:a16="http://schemas.microsoft.com/office/drawing/2014/main" id="{B0F42E82-3932-FC14-2119-1CABFB6AEE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4371489"/>
            <a:ext cx="3190875" cy="1473835"/>
          </a:xfrm>
          <a:prstGeom prst="rect">
            <a:avLst/>
          </a:prstGeom>
        </p:spPr>
      </p:pic>
      <p:pic>
        <p:nvPicPr>
          <p:cNvPr id="10" name="Imagem 9">
            <a:extLst>
              <a:ext uri="{FF2B5EF4-FFF2-40B4-BE49-F238E27FC236}">
                <a16:creationId xmlns:a16="http://schemas.microsoft.com/office/drawing/2014/main" id="{1F1F67E0-D3D3-B10D-58F8-DAC03FE09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2426509"/>
            <a:ext cx="3190875" cy="1473835"/>
          </a:xfrm>
          <a:prstGeom prst="rect">
            <a:avLst/>
          </a:prstGeom>
        </p:spPr>
      </p:pic>
      <p:pic>
        <p:nvPicPr>
          <p:cNvPr id="11" name="Imagem 10">
            <a:extLst>
              <a:ext uri="{FF2B5EF4-FFF2-40B4-BE49-F238E27FC236}">
                <a16:creationId xmlns:a16="http://schemas.microsoft.com/office/drawing/2014/main" id="{D17A09E5-F4A0-F982-34E0-372B1F88D0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7075" y="4219934"/>
            <a:ext cx="974346" cy="2165031"/>
          </a:xfrm>
          <a:prstGeom prst="rect">
            <a:avLst/>
          </a:prstGeom>
        </p:spPr>
      </p:pic>
      <p:pic>
        <p:nvPicPr>
          <p:cNvPr id="12" name="Imagem 11">
            <a:extLst>
              <a:ext uri="{FF2B5EF4-FFF2-40B4-BE49-F238E27FC236}">
                <a16:creationId xmlns:a16="http://schemas.microsoft.com/office/drawing/2014/main" id="{C249C99F-4F3D-F935-96D2-8AB263A660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571" y="4036845"/>
            <a:ext cx="1869408" cy="2644078"/>
          </a:xfrm>
          <a:prstGeom prst="rect">
            <a:avLst/>
          </a:prstGeom>
        </p:spPr>
      </p:pic>
    </p:spTree>
    <p:extLst>
      <p:ext uri="{BB962C8B-B14F-4D97-AF65-F5344CB8AC3E}">
        <p14:creationId xmlns:p14="http://schemas.microsoft.com/office/powerpoint/2010/main" val="3019984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3" name="object 13"/>
          <p:cNvSpPr txBox="1"/>
          <p:nvPr/>
        </p:nvSpPr>
        <p:spPr>
          <a:xfrm>
            <a:off x="5867400" y="844423"/>
            <a:ext cx="6115430" cy="1317668"/>
          </a:xfrm>
          <a:prstGeom prst="rect">
            <a:avLst/>
          </a:prstGeom>
        </p:spPr>
        <p:txBody>
          <a:bodyPr vert="horz" wrap="square" lIns="0" tIns="12065" rIns="0" bIns="0" rtlCol="0">
            <a:spAutoFit/>
          </a:bodyPr>
          <a:lstStyle/>
          <a:p>
            <a:pPr marL="12700" marR="5080" indent="3502025" algn="just">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1</a:t>
            </a:r>
            <a:r>
              <a:rPr lang="pt-BR" sz="2800" b="1" spc="-5" dirty="0">
                <a:latin typeface="Calibri"/>
                <a:cs typeface="Calibri"/>
              </a:rPr>
              <a:t>9</a:t>
            </a:r>
            <a:r>
              <a:rPr sz="2800" b="1" spc="-5" dirty="0">
                <a:latin typeface="Calibri"/>
                <a:cs typeface="Calibri"/>
              </a:rPr>
              <a:t>0</a:t>
            </a:r>
            <a:r>
              <a:rPr sz="2800" b="1" spc="30" dirty="0">
                <a:latin typeface="Calibri"/>
                <a:cs typeface="Calibri"/>
              </a:rPr>
              <a:t> </a:t>
            </a:r>
            <a:r>
              <a:rPr sz="2800" b="1" spc="-5" dirty="0">
                <a:latin typeface="Calibri"/>
                <a:cs typeface="Calibri"/>
              </a:rPr>
              <a:t>Horas</a:t>
            </a:r>
            <a:r>
              <a:rPr lang="pt-BR" sz="2800" b="1" spc="-5" dirty="0">
                <a:latin typeface="Calibri"/>
                <a:cs typeface="Calibri"/>
              </a:rPr>
              <a:t> - I Juri Simulado </a:t>
            </a:r>
            <a:endParaRPr sz="2800" dirty="0">
              <a:latin typeface="Calibri"/>
              <a:cs typeface="Calibri"/>
            </a:endParaRPr>
          </a:p>
        </p:txBody>
      </p:sp>
      <p:pic>
        <p:nvPicPr>
          <p:cNvPr id="3" name="Imagem 2">
            <a:extLst>
              <a:ext uri="{FF2B5EF4-FFF2-40B4-BE49-F238E27FC236}">
                <a16:creationId xmlns:a16="http://schemas.microsoft.com/office/drawing/2014/main" id="{12352D3A-C256-D640-CE9D-F2AA1F45C3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362201"/>
            <a:ext cx="2514600" cy="1885950"/>
          </a:xfrm>
          <a:prstGeom prst="rect">
            <a:avLst/>
          </a:prstGeom>
        </p:spPr>
      </p:pic>
      <p:pic>
        <p:nvPicPr>
          <p:cNvPr id="4" name="Imagem 3">
            <a:extLst>
              <a:ext uri="{FF2B5EF4-FFF2-40B4-BE49-F238E27FC236}">
                <a16:creationId xmlns:a16="http://schemas.microsoft.com/office/drawing/2014/main" id="{2DE205E7-89F8-F847-0D74-89619EC1A8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368422"/>
            <a:ext cx="2485491" cy="1864240"/>
          </a:xfrm>
          <a:prstGeom prst="rect">
            <a:avLst/>
          </a:prstGeom>
        </p:spPr>
      </p:pic>
      <p:pic>
        <p:nvPicPr>
          <p:cNvPr id="5" name="Imagem 4">
            <a:extLst>
              <a:ext uri="{FF2B5EF4-FFF2-40B4-BE49-F238E27FC236}">
                <a16:creationId xmlns:a16="http://schemas.microsoft.com/office/drawing/2014/main" id="{C08702E3-68A3-80A6-C6FE-7153E5E91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691" y="2362202"/>
            <a:ext cx="2485653" cy="1864240"/>
          </a:xfrm>
          <a:prstGeom prst="rect">
            <a:avLst/>
          </a:prstGeom>
        </p:spPr>
      </p:pic>
      <p:pic>
        <p:nvPicPr>
          <p:cNvPr id="6" name="Imagem 5">
            <a:extLst>
              <a:ext uri="{FF2B5EF4-FFF2-40B4-BE49-F238E27FC236}">
                <a16:creationId xmlns:a16="http://schemas.microsoft.com/office/drawing/2014/main" id="{00A0D7E9-9856-9F0D-050E-D15E791D74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4468478"/>
            <a:ext cx="2514600" cy="1885950"/>
          </a:xfrm>
          <a:prstGeom prst="rect">
            <a:avLst/>
          </a:prstGeom>
        </p:spPr>
      </p:pic>
      <p:pic>
        <p:nvPicPr>
          <p:cNvPr id="7" name="Imagem 6">
            <a:extLst>
              <a:ext uri="{FF2B5EF4-FFF2-40B4-BE49-F238E27FC236}">
                <a16:creationId xmlns:a16="http://schemas.microsoft.com/office/drawing/2014/main" id="{C9DE9380-9AED-5D46-2FA6-A69C840233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59" y="4444329"/>
            <a:ext cx="2514600" cy="1885950"/>
          </a:xfrm>
          <a:prstGeom prst="rect">
            <a:avLst/>
          </a:prstGeom>
        </p:spPr>
      </p:pic>
      <p:pic>
        <p:nvPicPr>
          <p:cNvPr id="8" name="Imagem 7">
            <a:extLst>
              <a:ext uri="{FF2B5EF4-FFF2-40B4-BE49-F238E27FC236}">
                <a16:creationId xmlns:a16="http://schemas.microsoft.com/office/drawing/2014/main" id="{A0E57105-6BF0-BFE3-5371-1DDBBD911B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7601" y="4444330"/>
            <a:ext cx="2532744" cy="1899928"/>
          </a:xfrm>
          <a:prstGeom prst="rect">
            <a:avLst/>
          </a:prstGeom>
        </p:spPr>
      </p:pic>
      <p:pic>
        <p:nvPicPr>
          <p:cNvPr id="9" name="Imagem 8">
            <a:extLst>
              <a:ext uri="{FF2B5EF4-FFF2-40B4-BE49-F238E27FC236}">
                <a16:creationId xmlns:a16="http://schemas.microsoft.com/office/drawing/2014/main" id="{24A4F00A-6624-FADF-50DE-0A71B1BB88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0999" y="2688261"/>
            <a:ext cx="1751831" cy="1313873"/>
          </a:xfrm>
          <a:prstGeom prst="rect">
            <a:avLst/>
          </a:prstGeom>
        </p:spPr>
      </p:pic>
      <p:pic>
        <p:nvPicPr>
          <p:cNvPr id="10" name="Imagem 9">
            <a:extLst>
              <a:ext uri="{FF2B5EF4-FFF2-40B4-BE49-F238E27FC236}">
                <a16:creationId xmlns:a16="http://schemas.microsoft.com/office/drawing/2014/main" id="{1070CD54-AC9A-A43B-E58A-D48DA97C18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0999" y="4721559"/>
            <a:ext cx="1751831" cy="131378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3" name="object 13"/>
          <p:cNvSpPr txBox="1"/>
          <p:nvPr/>
        </p:nvSpPr>
        <p:spPr>
          <a:xfrm>
            <a:off x="5867400" y="844423"/>
            <a:ext cx="6115430" cy="1304844"/>
          </a:xfrm>
          <a:prstGeom prst="rect">
            <a:avLst/>
          </a:prstGeom>
        </p:spPr>
        <p:txBody>
          <a:bodyPr vert="horz" wrap="square" lIns="0" tIns="12065" rIns="0" bIns="0" rtlCol="0">
            <a:spAutoFit/>
          </a:bodyPr>
          <a:lstStyle/>
          <a:p>
            <a:pPr marL="12700" marR="5080" indent="3502025" algn="just">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1</a:t>
            </a:r>
            <a:r>
              <a:rPr lang="pt-BR" sz="2800" b="1" spc="-5" dirty="0">
                <a:latin typeface="Calibri"/>
                <a:cs typeface="Calibri"/>
              </a:rPr>
              <a:t>9</a:t>
            </a:r>
            <a:r>
              <a:rPr sz="2800" b="1" spc="-5" dirty="0">
                <a:latin typeface="Calibri"/>
                <a:cs typeface="Calibri"/>
              </a:rPr>
              <a:t>0</a:t>
            </a:r>
            <a:r>
              <a:rPr sz="2800" b="1" spc="30" dirty="0">
                <a:latin typeface="Calibri"/>
                <a:cs typeface="Calibri"/>
              </a:rPr>
              <a:t> </a:t>
            </a:r>
            <a:r>
              <a:rPr sz="2800" b="1" spc="-5" dirty="0">
                <a:latin typeface="Calibri"/>
                <a:cs typeface="Calibri"/>
              </a:rPr>
              <a:t>Horas</a:t>
            </a:r>
            <a:r>
              <a:rPr lang="pt-BR" sz="2800" b="1" spc="-5" dirty="0">
                <a:latin typeface="Calibri"/>
                <a:cs typeface="Calibri"/>
              </a:rPr>
              <a:t> - II  Juri Simulado </a:t>
            </a:r>
            <a:endParaRPr sz="2800" dirty="0">
              <a:latin typeface="Calibri"/>
              <a:cs typeface="Calibri"/>
            </a:endParaRPr>
          </a:p>
        </p:txBody>
      </p:sp>
      <p:pic>
        <p:nvPicPr>
          <p:cNvPr id="11" name="Imagem 10">
            <a:extLst>
              <a:ext uri="{FF2B5EF4-FFF2-40B4-BE49-F238E27FC236}">
                <a16:creationId xmlns:a16="http://schemas.microsoft.com/office/drawing/2014/main" id="{FCFE3EAC-7F44-87BF-8A54-5C52F3489E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2162091"/>
            <a:ext cx="3057525" cy="1768475"/>
          </a:xfrm>
          <a:prstGeom prst="rect">
            <a:avLst/>
          </a:prstGeom>
        </p:spPr>
      </p:pic>
      <p:pic>
        <p:nvPicPr>
          <p:cNvPr id="12" name="Imagem 11">
            <a:extLst>
              <a:ext uri="{FF2B5EF4-FFF2-40B4-BE49-F238E27FC236}">
                <a16:creationId xmlns:a16="http://schemas.microsoft.com/office/drawing/2014/main" id="{5CCB0A88-E721-7BD0-6F86-7361A1947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745" y="4343400"/>
            <a:ext cx="3065780" cy="1666875"/>
          </a:xfrm>
          <a:prstGeom prst="rect">
            <a:avLst/>
          </a:prstGeom>
        </p:spPr>
      </p:pic>
      <p:pic>
        <p:nvPicPr>
          <p:cNvPr id="14" name="Imagem 13">
            <a:extLst>
              <a:ext uri="{FF2B5EF4-FFF2-40B4-BE49-F238E27FC236}">
                <a16:creationId xmlns:a16="http://schemas.microsoft.com/office/drawing/2014/main" id="{6FD21B4F-AC6F-71F1-761E-287497B22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6615" y="2135421"/>
            <a:ext cx="3238500" cy="1795145"/>
          </a:xfrm>
          <a:prstGeom prst="rect">
            <a:avLst/>
          </a:prstGeom>
        </p:spPr>
      </p:pic>
      <p:pic>
        <p:nvPicPr>
          <p:cNvPr id="15" name="Imagem 14">
            <a:extLst>
              <a:ext uri="{FF2B5EF4-FFF2-40B4-BE49-F238E27FC236}">
                <a16:creationId xmlns:a16="http://schemas.microsoft.com/office/drawing/2014/main" id="{0E6D3607-E7BF-22F5-4061-1EA7486F79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7323" y="4343400"/>
            <a:ext cx="2985135" cy="1647825"/>
          </a:xfrm>
          <a:prstGeom prst="rect">
            <a:avLst/>
          </a:prstGeom>
        </p:spPr>
      </p:pic>
      <p:pic>
        <p:nvPicPr>
          <p:cNvPr id="16" name="Imagem 15">
            <a:extLst>
              <a:ext uri="{FF2B5EF4-FFF2-40B4-BE49-F238E27FC236}">
                <a16:creationId xmlns:a16="http://schemas.microsoft.com/office/drawing/2014/main" id="{D2F872A0-F0D7-5AC2-9AE8-2C02C93B63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2439333"/>
            <a:ext cx="2286002" cy="1616293"/>
          </a:xfrm>
          <a:prstGeom prst="rect">
            <a:avLst/>
          </a:prstGeom>
        </p:spPr>
      </p:pic>
      <p:pic>
        <p:nvPicPr>
          <p:cNvPr id="17" name="Imagem 16">
            <a:extLst>
              <a:ext uri="{FF2B5EF4-FFF2-40B4-BE49-F238E27FC236}">
                <a16:creationId xmlns:a16="http://schemas.microsoft.com/office/drawing/2014/main" id="{E8A7AB13-ED07-483C-6A43-1C63ED95C3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4485" y="4495800"/>
            <a:ext cx="2912715" cy="2059179"/>
          </a:xfrm>
          <a:prstGeom prst="rect">
            <a:avLst/>
          </a:prstGeom>
        </p:spPr>
      </p:pic>
    </p:spTree>
    <p:extLst>
      <p:ext uri="{BB962C8B-B14F-4D97-AF65-F5344CB8AC3E}">
        <p14:creationId xmlns:p14="http://schemas.microsoft.com/office/powerpoint/2010/main" val="3920207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3" name="object 13"/>
          <p:cNvSpPr txBox="1"/>
          <p:nvPr/>
        </p:nvSpPr>
        <p:spPr>
          <a:xfrm>
            <a:off x="5867400" y="844423"/>
            <a:ext cx="6115430" cy="1304844"/>
          </a:xfrm>
          <a:prstGeom prst="rect">
            <a:avLst/>
          </a:prstGeom>
        </p:spPr>
        <p:txBody>
          <a:bodyPr vert="horz" wrap="square" lIns="0" tIns="12065" rIns="0" bIns="0" rtlCol="0">
            <a:spAutoFit/>
          </a:bodyPr>
          <a:lstStyle/>
          <a:p>
            <a:pPr marL="12700" marR="5080" indent="3502025" algn="just">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1</a:t>
            </a:r>
            <a:r>
              <a:rPr lang="pt-BR" sz="2800" b="1" spc="-5" dirty="0">
                <a:latin typeface="Calibri"/>
                <a:cs typeface="Calibri"/>
              </a:rPr>
              <a:t>9</a:t>
            </a:r>
            <a:r>
              <a:rPr sz="2800" b="1" spc="-5" dirty="0">
                <a:latin typeface="Calibri"/>
                <a:cs typeface="Calibri"/>
              </a:rPr>
              <a:t>0</a:t>
            </a:r>
            <a:r>
              <a:rPr sz="2800" b="1" spc="30" dirty="0">
                <a:latin typeface="Calibri"/>
                <a:cs typeface="Calibri"/>
              </a:rPr>
              <a:t> </a:t>
            </a:r>
            <a:r>
              <a:rPr sz="2800" b="1" spc="-5" dirty="0">
                <a:latin typeface="Calibri"/>
                <a:cs typeface="Calibri"/>
              </a:rPr>
              <a:t>Horas</a:t>
            </a:r>
            <a:r>
              <a:rPr lang="pt-BR" sz="2800" b="1" spc="-5" dirty="0">
                <a:latin typeface="Calibri"/>
                <a:cs typeface="Calibri"/>
              </a:rPr>
              <a:t> - III Juri Simulado </a:t>
            </a:r>
            <a:endParaRPr sz="2800" dirty="0">
              <a:latin typeface="Calibri"/>
              <a:cs typeface="Calibri"/>
            </a:endParaRPr>
          </a:p>
        </p:txBody>
      </p:sp>
      <p:pic>
        <p:nvPicPr>
          <p:cNvPr id="11" name="Imagem 10">
            <a:extLst>
              <a:ext uri="{FF2B5EF4-FFF2-40B4-BE49-F238E27FC236}">
                <a16:creationId xmlns:a16="http://schemas.microsoft.com/office/drawing/2014/main" id="{409D651D-1647-C439-86E2-A002A2C5C6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3841" y="3030934"/>
            <a:ext cx="1612139" cy="2865881"/>
          </a:xfrm>
          <a:prstGeom prst="rect">
            <a:avLst/>
          </a:prstGeom>
        </p:spPr>
      </p:pic>
      <p:pic>
        <p:nvPicPr>
          <p:cNvPr id="12" name="Imagem 11">
            <a:extLst>
              <a:ext uri="{FF2B5EF4-FFF2-40B4-BE49-F238E27FC236}">
                <a16:creationId xmlns:a16="http://schemas.microsoft.com/office/drawing/2014/main" id="{90C0A63A-093D-9C1D-641F-6151AC89E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2596" y="2147753"/>
            <a:ext cx="3505200" cy="1766361"/>
          </a:xfrm>
          <a:prstGeom prst="rect">
            <a:avLst/>
          </a:prstGeom>
        </p:spPr>
      </p:pic>
      <p:pic>
        <p:nvPicPr>
          <p:cNvPr id="14" name="Imagem 13">
            <a:extLst>
              <a:ext uri="{FF2B5EF4-FFF2-40B4-BE49-F238E27FC236}">
                <a16:creationId xmlns:a16="http://schemas.microsoft.com/office/drawing/2014/main" id="{DDE8FA43-9D30-2235-07C4-E328AD5EFC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2596" y="4193869"/>
            <a:ext cx="2438400" cy="1829039"/>
          </a:xfrm>
          <a:prstGeom prst="rect">
            <a:avLst/>
          </a:prstGeom>
        </p:spPr>
      </p:pic>
      <p:pic>
        <p:nvPicPr>
          <p:cNvPr id="15" name="Imagem 14">
            <a:extLst>
              <a:ext uri="{FF2B5EF4-FFF2-40B4-BE49-F238E27FC236}">
                <a16:creationId xmlns:a16="http://schemas.microsoft.com/office/drawing/2014/main" id="{C56562A6-73A5-186D-4C71-E06538E7A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4412" y="2154922"/>
            <a:ext cx="2355302" cy="1766361"/>
          </a:xfrm>
          <a:prstGeom prst="rect">
            <a:avLst/>
          </a:prstGeom>
        </p:spPr>
      </p:pic>
      <p:pic>
        <p:nvPicPr>
          <p:cNvPr id="16" name="Imagem 15">
            <a:extLst>
              <a:ext uri="{FF2B5EF4-FFF2-40B4-BE49-F238E27FC236}">
                <a16:creationId xmlns:a16="http://schemas.microsoft.com/office/drawing/2014/main" id="{58B9A09A-5B6B-4867-10D5-D456287571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9167" y="4193869"/>
            <a:ext cx="2775012" cy="1848397"/>
          </a:xfrm>
          <a:prstGeom prst="rect">
            <a:avLst/>
          </a:prstGeom>
        </p:spPr>
      </p:pic>
      <p:pic>
        <p:nvPicPr>
          <p:cNvPr id="17" name="Imagem 16">
            <a:extLst>
              <a:ext uri="{FF2B5EF4-FFF2-40B4-BE49-F238E27FC236}">
                <a16:creationId xmlns:a16="http://schemas.microsoft.com/office/drawing/2014/main" id="{B6D421EB-E8B0-9E39-A850-3F8BF04BDB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9693" y="4193869"/>
            <a:ext cx="2774797" cy="1848397"/>
          </a:xfrm>
          <a:prstGeom prst="rect">
            <a:avLst/>
          </a:prstGeom>
        </p:spPr>
      </p:pic>
      <p:pic>
        <p:nvPicPr>
          <p:cNvPr id="18" name="Imagem 17">
            <a:extLst>
              <a:ext uri="{FF2B5EF4-FFF2-40B4-BE49-F238E27FC236}">
                <a16:creationId xmlns:a16="http://schemas.microsoft.com/office/drawing/2014/main" id="{D7B403C5-8F85-8AAE-CCAB-369DBBD11F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2131" y="2330807"/>
            <a:ext cx="2102359" cy="1400254"/>
          </a:xfrm>
          <a:prstGeom prst="rect">
            <a:avLst/>
          </a:prstGeom>
        </p:spPr>
      </p:pic>
    </p:spTree>
    <p:extLst>
      <p:ext uri="{BB962C8B-B14F-4D97-AF65-F5344CB8AC3E}">
        <p14:creationId xmlns:p14="http://schemas.microsoft.com/office/powerpoint/2010/main" val="4095455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0" name="object 10"/>
          <p:cNvSpPr txBox="1"/>
          <p:nvPr/>
        </p:nvSpPr>
        <p:spPr>
          <a:xfrm>
            <a:off x="5705983" y="844423"/>
            <a:ext cx="6276975" cy="1305560"/>
          </a:xfrm>
          <a:prstGeom prst="rect">
            <a:avLst/>
          </a:prstGeom>
        </p:spPr>
        <p:txBody>
          <a:bodyPr vert="horz" wrap="square" lIns="0" tIns="12065" rIns="0" bIns="0" rtlCol="0">
            <a:spAutoFit/>
          </a:bodyPr>
          <a:lstStyle/>
          <a:p>
            <a:pPr marL="12700" marR="5080" indent="3756660" algn="just">
              <a:lnSpc>
                <a:spcPct val="100000"/>
              </a:lnSpc>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a:t>
            </a:r>
            <a:r>
              <a:rPr sz="2800" b="1" dirty="0">
                <a:latin typeface="Calibri"/>
                <a:cs typeface="Calibri"/>
              </a:rPr>
              <a:t> </a:t>
            </a:r>
            <a:r>
              <a:rPr lang="pt-BR" sz="2800" b="1" spc="-5" dirty="0">
                <a:latin typeface="Calibri"/>
                <a:cs typeface="Calibri"/>
              </a:rPr>
              <a:t>190</a:t>
            </a:r>
            <a:r>
              <a:rPr sz="2800" b="1" spc="30" dirty="0">
                <a:latin typeface="Calibri"/>
                <a:cs typeface="Calibri"/>
              </a:rPr>
              <a:t> </a:t>
            </a:r>
            <a:r>
              <a:rPr sz="2800" b="1" spc="-5" dirty="0">
                <a:latin typeface="Calibri"/>
                <a:cs typeface="Calibri"/>
              </a:rPr>
              <a:t>Horas </a:t>
            </a:r>
            <a:r>
              <a:rPr sz="2800" b="1" dirty="0">
                <a:latin typeface="Calibri"/>
                <a:cs typeface="Calibri"/>
              </a:rPr>
              <a:t> </a:t>
            </a:r>
            <a:r>
              <a:rPr lang="pt-BR" sz="2800" b="1" spc="-5" dirty="0">
                <a:latin typeface="Calibri"/>
                <a:cs typeface="Calibri"/>
              </a:rPr>
              <a:t>I </a:t>
            </a:r>
            <a:r>
              <a:rPr sz="2800" b="1" spc="-5" dirty="0">
                <a:latin typeface="Calibri"/>
                <a:cs typeface="Calibri"/>
              </a:rPr>
              <a:t>Web</a:t>
            </a:r>
            <a:r>
              <a:rPr lang="pt-BR" sz="2800" b="1" spc="-5" dirty="0">
                <a:latin typeface="Calibri"/>
                <a:cs typeface="Calibri"/>
              </a:rPr>
              <a:t>i</a:t>
            </a:r>
            <a:r>
              <a:rPr sz="2800" b="1" spc="-5" dirty="0" err="1">
                <a:latin typeface="Calibri"/>
                <a:cs typeface="Calibri"/>
              </a:rPr>
              <a:t>nário</a:t>
            </a:r>
            <a:r>
              <a:rPr sz="2800" b="1" spc="20" dirty="0">
                <a:latin typeface="Calibri"/>
                <a:cs typeface="Calibri"/>
              </a:rPr>
              <a:t> </a:t>
            </a:r>
            <a:r>
              <a:rPr sz="2800" b="1" spc="-5" dirty="0">
                <a:latin typeface="Calibri"/>
                <a:cs typeface="Calibri"/>
              </a:rPr>
              <a:t>Internacional</a:t>
            </a:r>
            <a:endParaRPr sz="2800" dirty="0">
              <a:latin typeface="Calibri"/>
              <a:cs typeface="Calibri"/>
            </a:endParaRPr>
          </a:p>
        </p:txBody>
      </p:sp>
      <p:pic>
        <p:nvPicPr>
          <p:cNvPr id="11" name="Imagem 10">
            <a:extLst>
              <a:ext uri="{FF2B5EF4-FFF2-40B4-BE49-F238E27FC236}">
                <a16:creationId xmlns:a16="http://schemas.microsoft.com/office/drawing/2014/main" id="{387D4243-7753-7F83-E40C-0998680BE9C6}"/>
              </a:ext>
            </a:extLst>
          </p:cNvPr>
          <p:cNvPicPr>
            <a:picLocks noChangeAspect="1"/>
          </p:cNvPicPr>
          <p:nvPr/>
        </p:nvPicPr>
        <p:blipFill>
          <a:blip r:embed="rId2"/>
          <a:stretch>
            <a:fillRect/>
          </a:stretch>
        </p:blipFill>
        <p:spPr>
          <a:xfrm>
            <a:off x="381000" y="2514600"/>
            <a:ext cx="3090940" cy="3097036"/>
          </a:xfrm>
          <a:prstGeom prst="rect">
            <a:avLst/>
          </a:prstGeom>
        </p:spPr>
      </p:pic>
      <p:pic>
        <p:nvPicPr>
          <p:cNvPr id="12" name="Imagem 11">
            <a:extLst>
              <a:ext uri="{FF2B5EF4-FFF2-40B4-BE49-F238E27FC236}">
                <a16:creationId xmlns:a16="http://schemas.microsoft.com/office/drawing/2014/main" id="{0C802133-4AE9-BF32-E6AA-727F92E8DFE1}"/>
              </a:ext>
            </a:extLst>
          </p:cNvPr>
          <p:cNvPicPr>
            <a:picLocks noChangeAspect="1"/>
          </p:cNvPicPr>
          <p:nvPr/>
        </p:nvPicPr>
        <p:blipFill>
          <a:blip r:embed="rId3"/>
          <a:stretch>
            <a:fillRect/>
          </a:stretch>
        </p:blipFill>
        <p:spPr>
          <a:xfrm>
            <a:off x="4419600" y="2367076"/>
            <a:ext cx="7091126" cy="395752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b="1" dirty="0">
              <a:latin typeface="Arial"/>
              <a:cs typeface="Arial"/>
            </a:endParaRPr>
          </a:p>
        </p:txBody>
      </p:sp>
      <p:pic>
        <p:nvPicPr>
          <p:cNvPr id="8" name="object 8"/>
          <p:cNvPicPr/>
          <p:nvPr/>
        </p:nvPicPr>
        <p:blipFill>
          <a:blip r:embed="rId2" cstate="print"/>
          <a:stretch>
            <a:fillRect/>
          </a:stretch>
        </p:blipFill>
        <p:spPr>
          <a:xfrm>
            <a:off x="2007329" y="2209800"/>
            <a:ext cx="4088671" cy="3619103"/>
          </a:xfrm>
          <a:prstGeom prst="rect">
            <a:avLst/>
          </a:prstGeom>
        </p:spPr>
      </p:pic>
      <p:sp>
        <p:nvSpPr>
          <p:cNvPr id="9" name="object 9"/>
          <p:cNvSpPr txBox="1"/>
          <p:nvPr/>
        </p:nvSpPr>
        <p:spPr>
          <a:xfrm>
            <a:off x="7079106" y="844423"/>
            <a:ext cx="4903470"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Organização</a:t>
            </a:r>
            <a:r>
              <a:rPr sz="2800" b="1" dirty="0">
                <a:latin typeface="Calibri"/>
                <a:cs typeface="Calibri"/>
              </a:rPr>
              <a:t> </a:t>
            </a:r>
            <a:r>
              <a:rPr sz="2800" b="1" spc="-5" dirty="0">
                <a:latin typeface="Calibri"/>
                <a:cs typeface="Calibri"/>
              </a:rPr>
              <a:t>didático-pedagógica</a:t>
            </a:r>
            <a:endParaRPr sz="2800">
              <a:latin typeface="Calibri"/>
              <a:cs typeface="Calibri"/>
            </a:endParaRPr>
          </a:p>
        </p:txBody>
      </p:sp>
      <p:sp>
        <p:nvSpPr>
          <p:cNvPr id="4" name="CaixaDeTexto 3">
            <a:extLst>
              <a:ext uri="{FF2B5EF4-FFF2-40B4-BE49-F238E27FC236}">
                <a16:creationId xmlns:a16="http://schemas.microsoft.com/office/drawing/2014/main" id="{F13441E1-6E9D-80A6-1837-D5AA0C3488E3}"/>
              </a:ext>
            </a:extLst>
          </p:cNvPr>
          <p:cNvSpPr txBox="1"/>
          <p:nvPr/>
        </p:nvSpPr>
        <p:spPr>
          <a:xfrm>
            <a:off x="5486400" y="1857220"/>
            <a:ext cx="6098344" cy="4324261"/>
          </a:xfrm>
          <a:prstGeom prst="rect">
            <a:avLst/>
          </a:prstGeom>
          <a:noFill/>
        </p:spPr>
        <p:txBody>
          <a:bodyPr wrap="square">
            <a:spAutoFit/>
          </a:bodyPr>
          <a:lstStyle/>
          <a:p>
            <a:r>
              <a:rPr lang="x-none" sz="1800" b="1" kern="0" dirty="0">
                <a:effectLst/>
                <a:latin typeface="Times New Roman" panose="02020603050405020304" pitchFamily="18" charset="0"/>
              </a:rPr>
              <a:t>OBJETIVOS DO CURSO</a:t>
            </a:r>
            <a:r>
              <a:rPr lang="pt-BR" sz="1800" b="1" kern="0" dirty="0">
                <a:effectLst/>
                <a:latin typeface="Times New Roman" panose="02020603050405020304" pitchFamily="18" charset="0"/>
              </a:rPr>
              <a:t> DE DIREITO</a:t>
            </a:r>
            <a:endParaRPr lang="pt-BR" sz="1800" b="1" kern="0" dirty="0">
              <a:effectLst/>
              <a:latin typeface="Cambria Math" panose="02040503050406030204" pitchFamily="18" charset="0"/>
            </a:endParaRPr>
          </a:p>
          <a:p>
            <a:pPr marL="449580" indent="450215" algn="just">
              <a:spcBef>
                <a:spcPts val="600"/>
              </a:spcBef>
              <a:spcAft>
                <a:spcPts val="0"/>
              </a:spcAft>
            </a:pPr>
            <a:r>
              <a:rPr lang="x-none" sz="1800" dirty="0">
                <a:effectLst/>
                <a:latin typeface="Times New Roman" panose="02020603050405020304" pitchFamily="18" charset="0"/>
                <a:ea typeface="Palatino-Roman"/>
                <a:cs typeface="Times New Roman" panose="02020603050405020304" pitchFamily="18" charset="0"/>
              </a:rPr>
              <a:t>O curso de Direito tem como objetivos a formação do homem público ao cidadão; do profissional consciente de seus deveres e direitos, com sólidos conhecimentos teóricos e práticos, técnico-jurídicos bem como sócio e políticos; do profissional com capacidade de interagir com outras áreas de conhecimento; um profissional com o perfil que o mercado atual exige, atuante, integrativo, com responsabilidade, com ética, dinamismo e competência no processo de desenvolvimento de sua região, em consonância com os valores institucionais, com as orientações das DCN e documentos de referência da OAB, estabeleceu como objetivos gerais e específicos àqueles indicados na Res. CNE/CES Nº 9, De 29 De Setembro De 2004).</a:t>
            </a:r>
            <a:endParaRPr lang="pt-BR" sz="1600" dirty="0">
              <a:effectLst/>
              <a:latin typeface="Palatino-Roman"/>
              <a:ea typeface="Palatino-Roman"/>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0" name="object 10"/>
          <p:cNvSpPr txBox="1"/>
          <p:nvPr/>
        </p:nvSpPr>
        <p:spPr>
          <a:xfrm>
            <a:off x="5705983" y="844423"/>
            <a:ext cx="6276975" cy="1305560"/>
          </a:xfrm>
          <a:prstGeom prst="rect">
            <a:avLst/>
          </a:prstGeom>
        </p:spPr>
        <p:txBody>
          <a:bodyPr vert="horz" wrap="square" lIns="0" tIns="12065" rIns="0" bIns="0" rtlCol="0">
            <a:spAutoFit/>
          </a:bodyPr>
          <a:lstStyle/>
          <a:p>
            <a:pPr marL="12700" marR="5080" indent="3756660" algn="just">
              <a:lnSpc>
                <a:spcPct val="100000"/>
              </a:lnSpc>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a:t>
            </a:r>
            <a:r>
              <a:rPr sz="2800" b="1" dirty="0">
                <a:latin typeface="Calibri"/>
                <a:cs typeface="Calibri"/>
              </a:rPr>
              <a:t> </a:t>
            </a:r>
            <a:r>
              <a:rPr lang="pt-BR" sz="2800" b="1" spc="-5" dirty="0">
                <a:latin typeface="Calibri"/>
                <a:cs typeface="Calibri"/>
              </a:rPr>
              <a:t>190</a:t>
            </a:r>
            <a:r>
              <a:rPr sz="2800" b="1" spc="30" dirty="0">
                <a:latin typeface="Calibri"/>
                <a:cs typeface="Calibri"/>
              </a:rPr>
              <a:t> </a:t>
            </a:r>
            <a:r>
              <a:rPr sz="2800" b="1" spc="-5" dirty="0">
                <a:latin typeface="Calibri"/>
                <a:cs typeface="Calibri"/>
              </a:rPr>
              <a:t>Horas </a:t>
            </a:r>
            <a:r>
              <a:rPr sz="2800" b="1" dirty="0">
                <a:latin typeface="Calibri"/>
                <a:cs typeface="Calibri"/>
              </a:rPr>
              <a:t> </a:t>
            </a:r>
            <a:r>
              <a:rPr lang="pt-BR" sz="2800" b="1" spc="-5" dirty="0">
                <a:latin typeface="Calibri"/>
                <a:cs typeface="Calibri"/>
              </a:rPr>
              <a:t>II </a:t>
            </a:r>
            <a:r>
              <a:rPr sz="2800" b="1" spc="-5" dirty="0">
                <a:latin typeface="Calibri"/>
                <a:cs typeface="Calibri"/>
              </a:rPr>
              <a:t>Web</a:t>
            </a:r>
            <a:r>
              <a:rPr lang="pt-BR" sz="2800" b="1" spc="-5" dirty="0">
                <a:latin typeface="Calibri"/>
                <a:cs typeface="Calibri"/>
              </a:rPr>
              <a:t>i</a:t>
            </a:r>
            <a:r>
              <a:rPr sz="2800" b="1" spc="-5" dirty="0" err="1">
                <a:latin typeface="Calibri"/>
                <a:cs typeface="Calibri"/>
              </a:rPr>
              <a:t>nário</a:t>
            </a:r>
            <a:r>
              <a:rPr sz="2800" b="1" spc="20" dirty="0">
                <a:latin typeface="Calibri"/>
                <a:cs typeface="Calibri"/>
              </a:rPr>
              <a:t> </a:t>
            </a:r>
            <a:r>
              <a:rPr sz="2800" b="1" spc="-5" dirty="0">
                <a:latin typeface="Calibri"/>
                <a:cs typeface="Calibri"/>
              </a:rPr>
              <a:t>Internacional</a:t>
            </a:r>
            <a:endParaRPr sz="2800" dirty="0">
              <a:latin typeface="Calibri"/>
              <a:cs typeface="Calibri"/>
            </a:endParaRPr>
          </a:p>
        </p:txBody>
      </p:sp>
      <p:pic>
        <p:nvPicPr>
          <p:cNvPr id="3" name="Imagem 2">
            <a:extLst>
              <a:ext uri="{FF2B5EF4-FFF2-40B4-BE49-F238E27FC236}">
                <a16:creationId xmlns:a16="http://schemas.microsoft.com/office/drawing/2014/main" id="{4DDF9770-F751-842C-964B-1D21DE19543B}"/>
              </a:ext>
            </a:extLst>
          </p:cNvPr>
          <p:cNvPicPr>
            <a:picLocks noChangeAspect="1"/>
          </p:cNvPicPr>
          <p:nvPr/>
        </p:nvPicPr>
        <p:blipFill>
          <a:blip r:embed="rId2"/>
          <a:stretch>
            <a:fillRect/>
          </a:stretch>
        </p:blipFill>
        <p:spPr>
          <a:xfrm>
            <a:off x="918114" y="2438400"/>
            <a:ext cx="2785942" cy="3809566"/>
          </a:xfrm>
          <a:prstGeom prst="rect">
            <a:avLst/>
          </a:prstGeom>
        </p:spPr>
      </p:pic>
      <p:pic>
        <p:nvPicPr>
          <p:cNvPr id="5" name="Imagem 4">
            <a:extLst>
              <a:ext uri="{FF2B5EF4-FFF2-40B4-BE49-F238E27FC236}">
                <a16:creationId xmlns:a16="http://schemas.microsoft.com/office/drawing/2014/main" id="{C6DB696A-6DFB-47B9-CF9C-5CF685F48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419" y="2743200"/>
            <a:ext cx="1947514" cy="1803918"/>
          </a:xfrm>
          <a:prstGeom prst="rect">
            <a:avLst/>
          </a:prstGeom>
        </p:spPr>
      </p:pic>
      <p:pic>
        <p:nvPicPr>
          <p:cNvPr id="7" name="Imagem 6">
            <a:extLst>
              <a:ext uri="{FF2B5EF4-FFF2-40B4-BE49-F238E27FC236}">
                <a16:creationId xmlns:a16="http://schemas.microsoft.com/office/drawing/2014/main" id="{250D341B-695F-D161-60FD-B48BCF05C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3828" y="2743200"/>
            <a:ext cx="1779812" cy="1803918"/>
          </a:xfrm>
          <a:prstGeom prst="rect">
            <a:avLst/>
          </a:prstGeom>
        </p:spPr>
      </p:pic>
      <p:pic>
        <p:nvPicPr>
          <p:cNvPr id="9" name="Imagem 8">
            <a:extLst>
              <a:ext uri="{FF2B5EF4-FFF2-40B4-BE49-F238E27FC236}">
                <a16:creationId xmlns:a16="http://schemas.microsoft.com/office/drawing/2014/main" id="{918E34BB-EDDE-FEB3-4A3A-4DFDC52E87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801" y="2743201"/>
            <a:ext cx="1947514" cy="1807468"/>
          </a:xfrm>
          <a:prstGeom prst="rect">
            <a:avLst/>
          </a:prstGeom>
        </p:spPr>
      </p:pic>
      <p:pic>
        <p:nvPicPr>
          <p:cNvPr id="12" name="Imagem 11">
            <a:extLst>
              <a:ext uri="{FF2B5EF4-FFF2-40B4-BE49-F238E27FC236}">
                <a16:creationId xmlns:a16="http://schemas.microsoft.com/office/drawing/2014/main" id="{9C177211-3D43-9FCB-DF1E-B2F33295E2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4419" y="4703012"/>
            <a:ext cx="1927781" cy="1945187"/>
          </a:xfrm>
          <a:prstGeom prst="rect">
            <a:avLst/>
          </a:prstGeom>
        </p:spPr>
      </p:pic>
      <p:pic>
        <p:nvPicPr>
          <p:cNvPr id="14" name="Imagem 13">
            <a:extLst>
              <a:ext uri="{FF2B5EF4-FFF2-40B4-BE49-F238E27FC236}">
                <a16:creationId xmlns:a16="http://schemas.microsoft.com/office/drawing/2014/main" id="{B81EED0C-65BD-B94D-282D-455C5B9A9E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3828" y="4701971"/>
            <a:ext cx="1831253" cy="1622629"/>
          </a:xfrm>
          <a:prstGeom prst="rect">
            <a:avLst/>
          </a:prstGeom>
        </p:spPr>
      </p:pic>
      <p:pic>
        <p:nvPicPr>
          <p:cNvPr id="16" name="Imagem 15">
            <a:extLst>
              <a:ext uri="{FF2B5EF4-FFF2-40B4-BE49-F238E27FC236}">
                <a16:creationId xmlns:a16="http://schemas.microsoft.com/office/drawing/2014/main" id="{80697FDA-B9BE-64E5-790E-6D8E345366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9797" y="4725845"/>
            <a:ext cx="1947514" cy="1856224"/>
          </a:xfrm>
          <a:prstGeom prst="rect">
            <a:avLst/>
          </a:prstGeom>
        </p:spPr>
      </p:pic>
    </p:spTree>
    <p:extLst>
      <p:ext uri="{BB962C8B-B14F-4D97-AF65-F5344CB8AC3E}">
        <p14:creationId xmlns:p14="http://schemas.microsoft.com/office/powerpoint/2010/main" val="3283737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5334000" y="1088898"/>
            <a:ext cx="6479540" cy="873957"/>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r>
              <a:rPr lang="pt-BR" spc="-5" dirty="0"/>
              <a:t>Programa de Estágio – Advogado do Futuro</a:t>
            </a:r>
            <a:endParaRPr i="1" spc="-5" dirty="0">
              <a:latin typeface="Calibri"/>
              <a:cs typeface="Calibri"/>
            </a:endParaRPr>
          </a:p>
        </p:txBody>
      </p:sp>
      <p:pic>
        <p:nvPicPr>
          <p:cNvPr id="5" name="Imagem 4">
            <a:extLst>
              <a:ext uri="{FF2B5EF4-FFF2-40B4-BE49-F238E27FC236}">
                <a16:creationId xmlns:a16="http://schemas.microsoft.com/office/drawing/2014/main" id="{AB7A374E-4447-F6C4-71E5-E6B6A17E1C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019" y="2142871"/>
            <a:ext cx="2057400" cy="2572258"/>
          </a:xfrm>
          <a:prstGeom prst="rect">
            <a:avLst/>
          </a:prstGeom>
        </p:spPr>
      </p:pic>
      <p:pic>
        <p:nvPicPr>
          <p:cNvPr id="6" name="Imagem 5">
            <a:extLst>
              <a:ext uri="{FF2B5EF4-FFF2-40B4-BE49-F238E27FC236}">
                <a16:creationId xmlns:a16="http://schemas.microsoft.com/office/drawing/2014/main" id="{7E1BCEE2-A092-D012-A9BB-7993DDB1D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4056" y="2151359"/>
            <a:ext cx="1840621" cy="1840621"/>
          </a:xfrm>
          <a:prstGeom prst="rect">
            <a:avLst/>
          </a:prstGeom>
        </p:spPr>
      </p:pic>
      <p:pic>
        <p:nvPicPr>
          <p:cNvPr id="7" name="Imagem 6">
            <a:extLst>
              <a:ext uri="{FF2B5EF4-FFF2-40B4-BE49-F238E27FC236}">
                <a16:creationId xmlns:a16="http://schemas.microsoft.com/office/drawing/2014/main" id="{F166C4A2-F265-8694-8DBC-2700E1C32D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3770" y="2177796"/>
            <a:ext cx="3283938" cy="4378813"/>
          </a:xfrm>
          <a:prstGeom prst="rect">
            <a:avLst/>
          </a:prstGeom>
        </p:spPr>
      </p:pic>
      <p:pic>
        <p:nvPicPr>
          <p:cNvPr id="8" name="Imagem 7">
            <a:extLst>
              <a:ext uri="{FF2B5EF4-FFF2-40B4-BE49-F238E27FC236}">
                <a16:creationId xmlns:a16="http://schemas.microsoft.com/office/drawing/2014/main" id="{F59E2E91-0666-DB1F-B9DC-F6A41E1B07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9721" y="4847600"/>
            <a:ext cx="3276600" cy="1843004"/>
          </a:xfrm>
          <a:prstGeom prst="rect">
            <a:avLst/>
          </a:prstGeom>
        </p:spPr>
      </p:pic>
      <p:pic>
        <p:nvPicPr>
          <p:cNvPr id="15" name="Imagem 14">
            <a:extLst>
              <a:ext uri="{FF2B5EF4-FFF2-40B4-BE49-F238E27FC236}">
                <a16:creationId xmlns:a16="http://schemas.microsoft.com/office/drawing/2014/main" id="{1C50E67A-F8E3-90C4-D281-2D6B25EFF8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4677" y="4343400"/>
            <a:ext cx="2035302" cy="2035302"/>
          </a:xfrm>
          <a:prstGeom prst="rect">
            <a:avLst/>
          </a:prstGeom>
        </p:spPr>
      </p:pic>
    </p:spTree>
    <p:extLst>
      <p:ext uri="{BB962C8B-B14F-4D97-AF65-F5344CB8AC3E}">
        <p14:creationId xmlns:p14="http://schemas.microsoft.com/office/powerpoint/2010/main" val="4065280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5334000" y="1088898"/>
            <a:ext cx="6479540" cy="873957"/>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r>
              <a:rPr lang="pt-BR" spc="-5" dirty="0"/>
              <a:t>Programa de Estágio – Advogado do Futuro</a:t>
            </a:r>
            <a:endParaRPr i="1" spc="-5" dirty="0">
              <a:latin typeface="Calibri"/>
              <a:cs typeface="Calibri"/>
            </a:endParaRPr>
          </a:p>
        </p:txBody>
      </p:sp>
      <p:pic>
        <p:nvPicPr>
          <p:cNvPr id="4" name="Imagem 3">
            <a:extLst>
              <a:ext uri="{FF2B5EF4-FFF2-40B4-BE49-F238E27FC236}">
                <a16:creationId xmlns:a16="http://schemas.microsoft.com/office/drawing/2014/main" id="{B5911B61-E269-D8F2-DD17-714C18B2D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2469021"/>
            <a:ext cx="5400040" cy="1559560"/>
          </a:xfrm>
          <a:prstGeom prst="rect">
            <a:avLst/>
          </a:prstGeom>
        </p:spPr>
      </p:pic>
      <p:pic>
        <p:nvPicPr>
          <p:cNvPr id="9" name="Imagem 8">
            <a:extLst>
              <a:ext uri="{FF2B5EF4-FFF2-40B4-BE49-F238E27FC236}">
                <a16:creationId xmlns:a16="http://schemas.microsoft.com/office/drawing/2014/main" id="{82D4F332-1477-6AFE-29CA-8980E6C82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2456580"/>
            <a:ext cx="2751169" cy="3395528"/>
          </a:xfrm>
          <a:prstGeom prst="rect">
            <a:avLst/>
          </a:prstGeom>
        </p:spPr>
      </p:pic>
      <p:pic>
        <p:nvPicPr>
          <p:cNvPr id="10" name="Imagem 9">
            <a:extLst>
              <a:ext uri="{FF2B5EF4-FFF2-40B4-BE49-F238E27FC236}">
                <a16:creationId xmlns:a16="http://schemas.microsoft.com/office/drawing/2014/main" id="{A71A63DB-10BA-7984-AFC5-1CF21A2F3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4263799"/>
            <a:ext cx="1639126" cy="2289810"/>
          </a:xfrm>
          <a:prstGeom prst="rect">
            <a:avLst/>
          </a:prstGeom>
        </p:spPr>
      </p:pic>
      <p:pic>
        <p:nvPicPr>
          <p:cNvPr id="11" name="Imagem 10">
            <a:extLst>
              <a:ext uri="{FF2B5EF4-FFF2-40B4-BE49-F238E27FC236}">
                <a16:creationId xmlns:a16="http://schemas.microsoft.com/office/drawing/2014/main" id="{08957421-648A-981D-D015-EEDEBC2864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4263798"/>
            <a:ext cx="1717018" cy="2289811"/>
          </a:xfrm>
          <a:prstGeom prst="rect">
            <a:avLst/>
          </a:prstGeom>
        </p:spPr>
      </p:pic>
    </p:spTree>
    <p:extLst>
      <p:ext uri="{BB962C8B-B14F-4D97-AF65-F5344CB8AC3E}">
        <p14:creationId xmlns:p14="http://schemas.microsoft.com/office/powerpoint/2010/main" val="2780596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505200" y="1088898"/>
            <a:ext cx="8308340" cy="873957"/>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r>
              <a:rPr lang="pt-BR" spc="-5" dirty="0"/>
              <a:t>Programa de Estágio – Advogado do Futuro – Escritório Alves Martins</a:t>
            </a:r>
            <a:endParaRPr i="1" spc="-5" dirty="0">
              <a:latin typeface="Calibri"/>
              <a:cs typeface="Calibri"/>
            </a:endParaRPr>
          </a:p>
        </p:txBody>
      </p:sp>
      <p:pic>
        <p:nvPicPr>
          <p:cNvPr id="8" name="Imagem 7">
            <a:extLst>
              <a:ext uri="{FF2B5EF4-FFF2-40B4-BE49-F238E27FC236}">
                <a16:creationId xmlns:a16="http://schemas.microsoft.com/office/drawing/2014/main" id="{7A9378F7-3C5D-80AA-7AC0-3F1FEF911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819400"/>
            <a:ext cx="3124200" cy="3078921"/>
          </a:xfrm>
          <a:prstGeom prst="rect">
            <a:avLst/>
          </a:prstGeom>
        </p:spPr>
      </p:pic>
      <p:pic>
        <p:nvPicPr>
          <p:cNvPr id="13" name="Imagem 12">
            <a:extLst>
              <a:ext uri="{FF2B5EF4-FFF2-40B4-BE49-F238E27FC236}">
                <a16:creationId xmlns:a16="http://schemas.microsoft.com/office/drawing/2014/main" id="{3DDA6613-9A8D-CD49-9024-7BEB558B5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133600"/>
            <a:ext cx="2548325" cy="4483652"/>
          </a:xfrm>
          <a:prstGeom prst="rect">
            <a:avLst/>
          </a:prstGeom>
        </p:spPr>
      </p:pic>
      <p:pic>
        <p:nvPicPr>
          <p:cNvPr id="18" name="Imagem 17">
            <a:extLst>
              <a:ext uri="{FF2B5EF4-FFF2-40B4-BE49-F238E27FC236}">
                <a16:creationId xmlns:a16="http://schemas.microsoft.com/office/drawing/2014/main" id="{BED303D4-A6F8-3CBD-BA06-B25138987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200" y="2133600"/>
            <a:ext cx="3048000" cy="4483652"/>
          </a:xfrm>
          <a:prstGeom prst="rect">
            <a:avLst/>
          </a:prstGeom>
        </p:spPr>
      </p:pic>
    </p:spTree>
    <p:extLst>
      <p:ext uri="{BB962C8B-B14F-4D97-AF65-F5344CB8AC3E}">
        <p14:creationId xmlns:p14="http://schemas.microsoft.com/office/powerpoint/2010/main" val="582432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1088898"/>
            <a:ext cx="846074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Capacitação e Desenvolvimento das Habilidades dos Discentes </a:t>
            </a:r>
            <a:endParaRPr i="1" spc="-5" dirty="0">
              <a:latin typeface="Calibri"/>
              <a:cs typeface="Calibri"/>
            </a:endParaRPr>
          </a:p>
        </p:txBody>
      </p:sp>
      <p:pic>
        <p:nvPicPr>
          <p:cNvPr id="4" name="Imagem 3">
            <a:extLst>
              <a:ext uri="{FF2B5EF4-FFF2-40B4-BE49-F238E27FC236}">
                <a16:creationId xmlns:a16="http://schemas.microsoft.com/office/drawing/2014/main" id="{BF6F5D9D-465F-881D-2366-717C5415B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667000"/>
            <a:ext cx="2400300" cy="2400300"/>
          </a:xfrm>
          <a:prstGeom prst="rect">
            <a:avLst/>
          </a:prstGeom>
        </p:spPr>
      </p:pic>
      <p:pic>
        <p:nvPicPr>
          <p:cNvPr id="5" name="Imagem 4">
            <a:extLst>
              <a:ext uri="{FF2B5EF4-FFF2-40B4-BE49-F238E27FC236}">
                <a16:creationId xmlns:a16="http://schemas.microsoft.com/office/drawing/2014/main" id="{3D4E2338-6A60-2BDF-21F7-827DE113D5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3950" y="2667000"/>
            <a:ext cx="3521832" cy="2400300"/>
          </a:xfrm>
          <a:prstGeom prst="rect">
            <a:avLst/>
          </a:prstGeom>
          <a:noFill/>
          <a:ln w="9525">
            <a:noFill/>
            <a:miter lim="800000"/>
            <a:headEnd/>
            <a:tailEnd/>
          </a:ln>
        </p:spPr>
      </p:pic>
      <p:pic>
        <p:nvPicPr>
          <p:cNvPr id="6" name="Imagem 5">
            <a:extLst>
              <a:ext uri="{FF2B5EF4-FFF2-40B4-BE49-F238E27FC236}">
                <a16:creationId xmlns:a16="http://schemas.microsoft.com/office/drawing/2014/main" id="{5D2FA594-2B8F-B0DD-677E-DF9C24B131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200" y="2667000"/>
            <a:ext cx="2689225" cy="3362325"/>
          </a:xfrm>
          <a:prstGeom prst="rect">
            <a:avLst/>
          </a:prstGeom>
        </p:spPr>
      </p:pic>
    </p:spTree>
    <p:extLst>
      <p:ext uri="{BB962C8B-B14F-4D97-AF65-F5344CB8AC3E}">
        <p14:creationId xmlns:p14="http://schemas.microsoft.com/office/powerpoint/2010/main" val="865406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1088898"/>
            <a:ext cx="846074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Capacitação e Desenvolvimento das Habilidades dos Discentes </a:t>
            </a:r>
            <a:endParaRPr i="1" spc="-5" dirty="0">
              <a:latin typeface="Calibri"/>
              <a:cs typeface="Calibri"/>
            </a:endParaRPr>
          </a:p>
        </p:txBody>
      </p:sp>
      <p:pic>
        <p:nvPicPr>
          <p:cNvPr id="7" name="Imagem 6">
            <a:extLst>
              <a:ext uri="{FF2B5EF4-FFF2-40B4-BE49-F238E27FC236}">
                <a16:creationId xmlns:a16="http://schemas.microsoft.com/office/drawing/2014/main" id="{0CD930B4-8137-9A81-F166-DD0E5876A2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514600"/>
            <a:ext cx="2804355" cy="3505200"/>
          </a:xfrm>
          <a:prstGeom prst="rect">
            <a:avLst/>
          </a:prstGeom>
        </p:spPr>
      </p:pic>
      <p:pic>
        <p:nvPicPr>
          <p:cNvPr id="8" name="Imagem 7">
            <a:extLst>
              <a:ext uri="{FF2B5EF4-FFF2-40B4-BE49-F238E27FC236}">
                <a16:creationId xmlns:a16="http://schemas.microsoft.com/office/drawing/2014/main" id="{1FD7D6FF-BB96-A504-D290-9AD53544F3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1243" y="2506824"/>
            <a:ext cx="2804304" cy="3505200"/>
          </a:xfrm>
          <a:prstGeom prst="rect">
            <a:avLst/>
          </a:prstGeom>
        </p:spPr>
      </p:pic>
      <p:pic>
        <p:nvPicPr>
          <p:cNvPr id="9" name="Imagem 8">
            <a:extLst>
              <a:ext uri="{FF2B5EF4-FFF2-40B4-BE49-F238E27FC236}">
                <a16:creationId xmlns:a16="http://schemas.microsoft.com/office/drawing/2014/main" id="{68441C2E-77BA-E240-6C0C-66A4627B8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1000" y="2506824"/>
            <a:ext cx="2803218" cy="3505200"/>
          </a:xfrm>
          <a:prstGeom prst="rect">
            <a:avLst/>
          </a:prstGeom>
        </p:spPr>
      </p:pic>
    </p:spTree>
    <p:extLst>
      <p:ext uri="{BB962C8B-B14F-4D97-AF65-F5344CB8AC3E}">
        <p14:creationId xmlns:p14="http://schemas.microsoft.com/office/powerpoint/2010/main" val="1025076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1088898"/>
            <a:ext cx="846074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Capacitação e Desenvolvimento das Habilidades dos Discentes </a:t>
            </a:r>
            <a:endParaRPr i="1" spc="-5" dirty="0">
              <a:latin typeface="Calibri"/>
              <a:cs typeface="Calibri"/>
            </a:endParaRPr>
          </a:p>
        </p:txBody>
      </p:sp>
      <p:pic>
        <p:nvPicPr>
          <p:cNvPr id="4" name="Imagem 3">
            <a:extLst>
              <a:ext uri="{FF2B5EF4-FFF2-40B4-BE49-F238E27FC236}">
                <a16:creationId xmlns:a16="http://schemas.microsoft.com/office/drawing/2014/main" id="{D1EE0B60-CE06-6AE4-7294-D46B50954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2590800"/>
            <a:ext cx="3133725" cy="3917950"/>
          </a:xfrm>
          <a:prstGeom prst="rect">
            <a:avLst/>
          </a:prstGeom>
        </p:spPr>
      </p:pic>
      <p:pic>
        <p:nvPicPr>
          <p:cNvPr id="5" name="Imagem 4">
            <a:extLst>
              <a:ext uri="{FF2B5EF4-FFF2-40B4-BE49-F238E27FC236}">
                <a16:creationId xmlns:a16="http://schemas.microsoft.com/office/drawing/2014/main" id="{9175A534-3BAC-482E-F293-38FFBB515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284" y="2590800"/>
            <a:ext cx="3133609" cy="3917950"/>
          </a:xfrm>
          <a:prstGeom prst="rect">
            <a:avLst/>
          </a:prstGeom>
        </p:spPr>
      </p:pic>
    </p:spTree>
    <p:extLst>
      <p:ext uri="{BB962C8B-B14F-4D97-AF65-F5344CB8AC3E}">
        <p14:creationId xmlns:p14="http://schemas.microsoft.com/office/powerpoint/2010/main" val="19171524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1088898"/>
            <a:ext cx="846074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Capacitação e Desenvolvimento das Habilidades dos Discentes – Registros Fotográficos</a:t>
            </a:r>
            <a:endParaRPr i="1" spc="-5" dirty="0">
              <a:latin typeface="Calibri"/>
              <a:cs typeface="Calibri"/>
            </a:endParaRPr>
          </a:p>
        </p:txBody>
      </p:sp>
      <p:pic>
        <p:nvPicPr>
          <p:cNvPr id="6" name="Imagem 5">
            <a:extLst>
              <a:ext uri="{FF2B5EF4-FFF2-40B4-BE49-F238E27FC236}">
                <a16:creationId xmlns:a16="http://schemas.microsoft.com/office/drawing/2014/main" id="{BA8B79CE-1343-3330-2D85-90F74D9C8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819401"/>
            <a:ext cx="1905000" cy="1428936"/>
          </a:xfrm>
          <a:prstGeom prst="rect">
            <a:avLst/>
          </a:prstGeom>
        </p:spPr>
      </p:pic>
      <p:pic>
        <p:nvPicPr>
          <p:cNvPr id="7" name="Imagem 6">
            <a:extLst>
              <a:ext uri="{FF2B5EF4-FFF2-40B4-BE49-F238E27FC236}">
                <a16:creationId xmlns:a16="http://schemas.microsoft.com/office/drawing/2014/main" id="{02781225-7AD8-FD41-398F-55F80C5A5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535" y="4464259"/>
            <a:ext cx="3572828" cy="2007002"/>
          </a:xfrm>
          <a:prstGeom prst="rect">
            <a:avLst/>
          </a:prstGeom>
        </p:spPr>
      </p:pic>
      <p:pic>
        <p:nvPicPr>
          <p:cNvPr id="8" name="Imagem 7">
            <a:extLst>
              <a:ext uri="{FF2B5EF4-FFF2-40B4-BE49-F238E27FC236}">
                <a16:creationId xmlns:a16="http://schemas.microsoft.com/office/drawing/2014/main" id="{6F78528A-B579-0778-6082-899DE4ED0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2806408"/>
            <a:ext cx="1905530" cy="1428936"/>
          </a:xfrm>
          <a:prstGeom prst="rect">
            <a:avLst/>
          </a:prstGeom>
        </p:spPr>
      </p:pic>
      <p:pic>
        <p:nvPicPr>
          <p:cNvPr id="9" name="Imagem 8">
            <a:extLst>
              <a:ext uri="{FF2B5EF4-FFF2-40B4-BE49-F238E27FC236}">
                <a16:creationId xmlns:a16="http://schemas.microsoft.com/office/drawing/2014/main" id="{7D6C308B-2617-45F3-0967-1076488258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0329" y="4460034"/>
            <a:ext cx="1989833" cy="2007002"/>
          </a:xfrm>
          <a:prstGeom prst="rect">
            <a:avLst/>
          </a:prstGeom>
        </p:spPr>
      </p:pic>
      <p:pic>
        <p:nvPicPr>
          <p:cNvPr id="10" name="Imagem 9">
            <a:extLst>
              <a:ext uri="{FF2B5EF4-FFF2-40B4-BE49-F238E27FC236}">
                <a16:creationId xmlns:a16="http://schemas.microsoft.com/office/drawing/2014/main" id="{1572E771-4844-0487-377E-4E868418C1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4857" y="2787731"/>
            <a:ext cx="1989833" cy="1492276"/>
          </a:xfrm>
          <a:prstGeom prst="rect">
            <a:avLst/>
          </a:prstGeom>
        </p:spPr>
      </p:pic>
      <p:pic>
        <p:nvPicPr>
          <p:cNvPr id="11" name="Imagem 10">
            <a:extLst>
              <a:ext uri="{FF2B5EF4-FFF2-40B4-BE49-F238E27FC236}">
                <a16:creationId xmlns:a16="http://schemas.microsoft.com/office/drawing/2014/main" id="{E67FF9A2-17F2-1095-67C8-EB3B56B089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5800" y="2792842"/>
            <a:ext cx="3233420" cy="1455495"/>
          </a:xfrm>
          <a:prstGeom prst="rect">
            <a:avLst/>
          </a:prstGeom>
        </p:spPr>
      </p:pic>
      <p:pic>
        <p:nvPicPr>
          <p:cNvPr id="12" name="Imagem 11">
            <a:extLst>
              <a:ext uri="{FF2B5EF4-FFF2-40B4-BE49-F238E27FC236}">
                <a16:creationId xmlns:a16="http://schemas.microsoft.com/office/drawing/2014/main" id="{8FF67820-EE7F-C37C-D1D5-5ADD35936F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1129" y="4460034"/>
            <a:ext cx="2676146" cy="2007002"/>
          </a:xfrm>
          <a:prstGeom prst="rect">
            <a:avLst/>
          </a:prstGeom>
        </p:spPr>
      </p:pic>
      <p:pic>
        <p:nvPicPr>
          <p:cNvPr id="13" name="Imagem 12">
            <a:extLst>
              <a:ext uri="{FF2B5EF4-FFF2-40B4-BE49-F238E27FC236}">
                <a16:creationId xmlns:a16="http://schemas.microsoft.com/office/drawing/2014/main" id="{2C432CBE-AC0A-7BA7-E68A-A8139858A3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44200" y="4595895"/>
            <a:ext cx="1301460" cy="1735280"/>
          </a:xfrm>
          <a:prstGeom prst="rect">
            <a:avLst/>
          </a:prstGeom>
        </p:spPr>
      </p:pic>
    </p:spTree>
    <p:extLst>
      <p:ext uri="{BB962C8B-B14F-4D97-AF65-F5344CB8AC3E}">
        <p14:creationId xmlns:p14="http://schemas.microsoft.com/office/powerpoint/2010/main" val="3073479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1088898"/>
            <a:ext cx="8460740" cy="873957"/>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Simulação da Reunião Periódica da ONU</a:t>
            </a:r>
            <a:endParaRPr i="1" spc="-5" dirty="0">
              <a:latin typeface="Calibri"/>
              <a:cs typeface="Calibri"/>
            </a:endParaRPr>
          </a:p>
        </p:txBody>
      </p:sp>
      <p:pic>
        <p:nvPicPr>
          <p:cNvPr id="4" name="Imagem 3">
            <a:extLst>
              <a:ext uri="{FF2B5EF4-FFF2-40B4-BE49-F238E27FC236}">
                <a16:creationId xmlns:a16="http://schemas.microsoft.com/office/drawing/2014/main" id="{453BB40E-CD24-8A2A-56AB-FF257A76BC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1" y="2362201"/>
            <a:ext cx="2362200" cy="2953140"/>
          </a:xfrm>
          <a:prstGeom prst="rect">
            <a:avLst/>
          </a:prstGeom>
        </p:spPr>
      </p:pic>
      <p:pic>
        <p:nvPicPr>
          <p:cNvPr id="5" name="Imagem 4">
            <a:extLst>
              <a:ext uri="{FF2B5EF4-FFF2-40B4-BE49-F238E27FC236}">
                <a16:creationId xmlns:a16="http://schemas.microsoft.com/office/drawing/2014/main" id="{BF8B8225-39D2-4B6A-AD05-DA3F30D1E4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2362201"/>
            <a:ext cx="3097441" cy="1828799"/>
          </a:xfrm>
          <a:prstGeom prst="rect">
            <a:avLst/>
          </a:prstGeom>
        </p:spPr>
      </p:pic>
      <p:pic>
        <p:nvPicPr>
          <p:cNvPr id="15" name="Imagem 14">
            <a:extLst>
              <a:ext uri="{FF2B5EF4-FFF2-40B4-BE49-F238E27FC236}">
                <a16:creationId xmlns:a16="http://schemas.microsoft.com/office/drawing/2014/main" id="{5D04B71B-87F3-9D4D-6104-733A3D0E8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4344052"/>
            <a:ext cx="3097763" cy="2323322"/>
          </a:xfrm>
          <a:prstGeom prst="rect">
            <a:avLst/>
          </a:prstGeom>
        </p:spPr>
      </p:pic>
      <p:pic>
        <p:nvPicPr>
          <p:cNvPr id="16" name="Imagem 15">
            <a:extLst>
              <a:ext uri="{FF2B5EF4-FFF2-40B4-BE49-F238E27FC236}">
                <a16:creationId xmlns:a16="http://schemas.microsoft.com/office/drawing/2014/main" id="{AC63203E-5AC3-9FA1-07C8-C866F3ADB8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2362201"/>
            <a:ext cx="3314065" cy="4419600"/>
          </a:xfrm>
          <a:prstGeom prst="rect">
            <a:avLst/>
          </a:prstGeom>
        </p:spPr>
      </p:pic>
    </p:spTree>
    <p:extLst>
      <p:ext uri="{BB962C8B-B14F-4D97-AF65-F5344CB8AC3E}">
        <p14:creationId xmlns:p14="http://schemas.microsoft.com/office/powerpoint/2010/main" val="2797827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1088898"/>
            <a:ext cx="8460740" cy="873957"/>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Simulação da Reunião Periódica da ONU</a:t>
            </a:r>
            <a:endParaRPr i="1" spc="-5" dirty="0">
              <a:latin typeface="Calibri"/>
              <a:cs typeface="Calibri"/>
            </a:endParaRPr>
          </a:p>
        </p:txBody>
      </p:sp>
      <p:pic>
        <p:nvPicPr>
          <p:cNvPr id="6" name="Imagem 5">
            <a:extLst>
              <a:ext uri="{FF2B5EF4-FFF2-40B4-BE49-F238E27FC236}">
                <a16:creationId xmlns:a16="http://schemas.microsoft.com/office/drawing/2014/main" id="{6317EA31-EBBA-E399-B42D-547537A4E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484572"/>
            <a:ext cx="3013710" cy="1708150"/>
          </a:xfrm>
          <a:prstGeom prst="rect">
            <a:avLst/>
          </a:prstGeom>
        </p:spPr>
      </p:pic>
      <p:pic>
        <p:nvPicPr>
          <p:cNvPr id="7" name="Imagem 6">
            <a:extLst>
              <a:ext uri="{FF2B5EF4-FFF2-40B4-BE49-F238E27FC236}">
                <a16:creationId xmlns:a16="http://schemas.microsoft.com/office/drawing/2014/main" id="{C0733360-330B-0027-47E4-6B140232D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2484572"/>
            <a:ext cx="1752600" cy="1743397"/>
          </a:xfrm>
          <a:prstGeom prst="rect">
            <a:avLst/>
          </a:prstGeom>
        </p:spPr>
      </p:pic>
      <p:pic>
        <p:nvPicPr>
          <p:cNvPr id="8" name="Imagem 7">
            <a:extLst>
              <a:ext uri="{FF2B5EF4-FFF2-40B4-BE49-F238E27FC236}">
                <a16:creationId xmlns:a16="http://schemas.microsoft.com/office/drawing/2014/main" id="{A467FFAC-6ACC-6F49-A18E-9DA404CC78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399" y="4343400"/>
            <a:ext cx="3013711" cy="2260681"/>
          </a:xfrm>
          <a:prstGeom prst="rect">
            <a:avLst/>
          </a:prstGeom>
        </p:spPr>
      </p:pic>
      <p:pic>
        <p:nvPicPr>
          <p:cNvPr id="9" name="Imagem 8">
            <a:extLst>
              <a:ext uri="{FF2B5EF4-FFF2-40B4-BE49-F238E27FC236}">
                <a16:creationId xmlns:a16="http://schemas.microsoft.com/office/drawing/2014/main" id="{1A042B51-CE44-AE75-61AF-2D1A22F7AC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7275" y="2484572"/>
            <a:ext cx="2914650" cy="3886200"/>
          </a:xfrm>
          <a:prstGeom prst="rect">
            <a:avLst/>
          </a:prstGeom>
        </p:spPr>
      </p:pic>
      <p:pic>
        <p:nvPicPr>
          <p:cNvPr id="10" name="Imagem 9">
            <a:extLst>
              <a:ext uri="{FF2B5EF4-FFF2-40B4-BE49-F238E27FC236}">
                <a16:creationId xmlns:a16="http://schemas.microsoft.com/office/drawing/2014/main" id="{F6547475-93F9-9A7E-44A2-97F330B14B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200" y="4358951"/>
            <a:ext cx="1752600" cy="2170789"/>
          </a:xfrm>
          <a:prstGeom prst="rect">
            <a:avLst/>
          </a:prstGeom>
        </p:spPr>
      </p:pic>
    </p:spTree>
    <p:extLst>
      <p:ext uri="{BB962C8B-B14F-4D97-AF65-F5344CB8AC3E}">
        <p14:creationId xmlns:p14="http://schemas.microsoft.com/office/powerpoint/2010/main" val="2196855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1C2F07BB-BEF9-117C-15BB-26391FB9E926}"/>
              </a:ext>
            </a:extLst>
          </p:cNvPr>
          <p:cNvSpPr txBox="1"/>
          <p:nvPr/>
        </p:nvSpPr>
        <p:spPr>
          <a:xfrm>
            <a:off x="1295400" y="838200"/>
            <a:ext cx="10744200" cy="5863144"/>
          </a:xfrm>
          <a:prstGeom prst="rect">
            <a:avLst/>
          </a:prstGeom>
          <a:noFill/>
        </p:spPr>
        <p:txBody>
          <a:bodyPr wrap="square">
            <a:spAutoFit/>
          </a:bodyPr>
          <a:lstStyle/>
          <a:p>
            <a:r>
              <a:rPr lang="pt-BR" sz="1800" b="1" kern="0" dirty="0">
                <a:effectLst/>
                <a:latin typeface="Times New Roman" panose="02020603050405020304" pitchFamily="18" charset="0"/>
              </a:rPr>
              <a:t>PERFIL PROFISSIONAL DO EGRESSO, COMPETÊNCIAS E HABILIDADES</a:t>
            </a:r>
            <a:endParaRPr lang="pt-BR" sz="1800" b="1" kern="0" dirty="0">
              <a:effectLst/>
              <a:latin typeface="Cambria Math" panose="02040503050406030204" pitchFamily="18" charset="0"/>
            </a:endParaRPr>
          </a:p>
          <a:p>
            <a:r>
              <a:rPr lang="pt-BR" sz="1800" dirty="0">
                <a:effectLst/>
                <a:latin typeface="Times New Roman" panose="02020603050405020304" pitchFamily="18" charset="0"/>
                <a:ea typeface="Palatino-Roman"/>
                <a:cs typeface="Times New Roman" panose="02020603050405020304" pitchFamily="18" charset="0"/>
              </a:rPr>
              <a:t> O profissional de Direito precisa desenvolver habilidades e competências, que contemplem a visão técnica e profissional, além de precisar ser um humanista, ou seja, um profissional capaz de situar as necessidades dos indivíduos, da comunidade, ou ainda de parcelas da sociedade, dentro de um quadro de possibilidades e de lutas pela realização de anseios legítimos. formar profissionais do direito adaptáveis e com a suficiente autonomia intelectual e de conhecimento para que se ajuste sempre às necessidades emergentes, revelando adequado raciocínio jurídico, postura ética, senso de justiça e sólida formação humanística.</a:t>
            </a:r>
            <a:endParaRPr lang="pt-BR" sz="1600" dirty="0">
              <a:effectLst/>
              <a:latin typeface="Palatino-Roman"/>
              <a:ea typeface="Palatino-Roman"/>
              <a:cs typeface="Times New Roman" panose="02020603050405020304" pitchFamily="18" charset="0"/>
            </a:endParaRPr>
          </a:p>
          <a:p>
            <a:pPr algn="just">
              <a:spcBef>
                <a:spcPts val="600"/>
              </a:spcBef>
              <a:tabLst>
                <a:tab pos="2514600" algn="l"/>
              </a:tabLst>
            </a:pPr>
            <a:r>
              <a:rPr lang="pt-BR" sz="1800" dirty="0">
                <a:effectLst/>
                <a:latin typeface="Times New Roman" panose="02020603050405020304" pitchFamily="18" charset="0"/>
                <a:ea typeface="Palatino-Roman"/>
                <a:cs typeface="Times New Roman" panose="02020603050405020304" pitchFamily="18" charset="0"/>
              </a:rPr>
              <a:t>O Programa de Acompanhamento dos Egressos conta com uma base de dados, com informações atualizadas dos egressos; mecanismos para a promoção de um relacionamento contínuo entre a Faculdade Cosmopolita e seus egressos; e mecanismos para avaliar a adequação da formação do profissional para o mercado de trabalho.</a:t>
            </a:r>
            <a:endParaRPr lang="pt-BR" sz="1600" dirty="0">
              <a:effectLst/>
              <a:latin typeface="Palatino-Roman"/>
              <a:ea typeface="Palatino-Roman"/>
              <a:cs typeface="Times New Roman" panose="02020603050405020304" pitchFamily="18" charset="0"/>
            </a:endParaRPr>
          </a:p>
          <a:p>
            <a:pPr algn="just">
              <a:spcBef>
                <a:spcPts val="600"/>
              </a:spcBef>
              <a:tabLst>
                <a:tab pos="2514600" algn="l"/>
              </a:tabLst>
            </a:pPr>
            <a:r>
              <a:rPr lang="pt-BR" sz="1800" dirty="0">
                <a:effectLst/>
                <a:latin typeface="Times New Roman" panose="02020603050405020304" pitchFamily="18" charset="0"/>
                <a:ea typeface="Palatino-Roman"/>
                <a:cs typeface="Times New Roman" panose="02020603050405020304" pitchFamily="18" charset="0"/>
              </a:rPr>
              <a:t>Com base no que está determinado no PDI, a política institucional a ser realizada no curso de Direito, será um Programa de Acompanhamento dos Egressos, com o objetivo de manter uma linha permanente de estudos e análises sobre os mesmos, a partir das informações coletadas, para avaliar a qualidade do ensino e adequação da formação do profissional às necessidades do mercado de trabalho.  A partir do PDI, o PPC do curso de Direito, ressalta que a IES manterá um Programa de Acompanhamento Acadêmico de forma on-line, voltado com exclusividade a alunos e ex-alunos, com o objetivo de mantê-los em contato com a IES e com o mercado de trabalho.</a:t>
            </a:r>
            <a:endParaRPr lang="pt-BR" sz="1600" dirty="0">
              <a:effectLst/>
              <a:latin typeface="Palatino-Roman"/>
              <a:ea typeface="Palatino-Roman"/>
              <a:cs typeface="Times New Roman" panose="02020603050405020304" pitchFamily="18" charset="0"/>
            </a:endParaRPr>
          </a:p>
          <a:p>
            <a:pPr algn="just">
              <a:spcBef>
                <a:spcPts val="600"/>
              </a:spcBef>
              <a:tabLst>
                <a:tab pos="2514600" algn="l"/>
              </a:tabLst>
            </a:pPr>
            <a:r>
              <a:rPr lang="pt-BR" sz="1800" dirty="0">
                <a:effectLst/>
                <a:latin typeface="Times New Roman" panose="02020603050405020304" pitchFamily="18" charset="0"/>
                <a:ea typeface="Palatino-Roman"/>
                <a:cs typeface="Times New Roman" panose="02020603050405020304" pitchFamily="18" charset="0"/>
              </a:rPr>
              <a:t>Os participantes do programa possuirão acesso às informações sobre a profissão, educação continuada e aos acontecimentos do meio acadêmico, além de possibilitar a formação de uma rede de contatos entre os coordenadores, professores, colegas de turma e funcionários da Instituição.</a:t>
            </a:r>
            <a:endParaRPr lang="pt-BR" sz="1600" dirty="0">
              <a:effectLst/>
              <a:latin typeface="Palatino-Roman"/>
              <a:ea typeface="Palatino-Roman"/>
              <a:cs typeface="Times New Roman" panose="02020603050405020304" pitchFamily="18" charset="0"/>
            </a:endParaRPr>
          </a:p>
        </p:txBody>
      </p:sp>
    </p:spTree>
    <p:extLst>
      <p:ext uri="{BB962C8B-B14F-4D97-AF65-F5344CB8AC3E}">
        <p14:creationId xmlns:p14="http://schemas.microsoft.com/office/powerpoint/2010/main" val="1909403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1088898"/>
            <a:ext cx="8460740" cy="873957"/>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Rodada da Carreira Jurídica Cosmopolita</a:t>
            </a:r>
            <a:endParaRPr i="1" spc="-5" dirty="0">
              <a:latin typeface="Calibri"/>
              <a:cs typeface="Calibri"/>
            </a:endParaRPr>
          </a:p>
        </p:txBody>
      </p:sp>
      <p:pic>
        <p:nvPicPr>
          <p:cNvPr id="6" name="Imagem 5">
            <a:extLst>
              <a:ext uri="{FF2B5EF4-FFF2-40B4-BE49-F238E27FC236}">
                <a16:creationId xmlns:a16="http://schemas.microsoft.com/office/drawing/2014/main" id="{A81CA715-0392-C54F-37D5-8F60F4007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286000"/>
            <a:ext cx="3156585" cy="3649980"/>
          </a:xfrm>
          <a:prstGeom prst="rect">
            <a:avLst/>
          </a:prstGeom>
        </p:spPr>
      </p:pic>
      <p:pic>
        <p:nvPicPr>
          <p:cNvPr id="7" name="Imagem 6">
            <a:extLst>
              <a:ext uri="{FF2B5EF4-FFF2-40B4-BE49-F238E27FC236}">
                <a16:creationId xmlns:a16="http://schemas.microsoft.com/office/drawing/2014/main" id="{A0E085C6-ECEC-D382-5A8C-362AC6E86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2286000"/>
            <a:ext cx="2743200" cy="2743200"/>
          </a:xfrm>
          <a:prstGeom prst="rect">
            <a:avLst/>
          </a:prstGeom>
        </p:spPr>
      </p:pic>
      <p:pic>
        <p:nvPicPr>
          <p:cNvPr id="8" name="Imagem 7">
            <a:extLst>
              <a:ext uri="{FF2B5EF4-FFF2-40B4-BE49-F238E27FC236}">
                <a16:creationId xmlns:a16="http://schemas.microsoft.com/office/drawing/2014/main" id="{72078481-6A3B-6205-AEEB-48F3F3A131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2289110"/>
            <a:ext cx="3458109" cy="3517391"/>
          </a:xfrm>
          <a:prstGeom prst="rect">
            <a:avLst/>
          </a:prstGeom>
        </p:spPr>
      </p:pic>
    </p:spTree>
    <p:extLst>
      <p:ext uri="{BB962C8B-B14F-4D97-AF65-F5344CB8AC3E}">
        <p14:creationId xmlns:p14="http://schemas.microsoft.com/office/powerpoint/2010/main" val="3488533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895583"/>
            <a:ext cx="846074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Rodada da Carreira Jurídica Cosmopolita – Registros Fotográficos</a:t>
            </a:r>
            <a:endParaRPr i="1" spc="-5" dirty="0">
              <a:latin typeface="Calibri"/>
              <a:cs typeface="Calibri"/>
            </a:endParaRPr>
          </a:p>
        </p:txBody>
      </p:sp>
      <p:pic>
        <p:nvPicPr>
          <p:cNvPr id="4" name="Imagem 3">
            <a:extLst>
              <a:ext uri="{FF2B5EF4-FFF2-40B4-BE49-F238E27FC236}">
                <a16:creationId xmlns:a16="http://schemas.microsoft.com/office/drawing/2014/main" id="{8459C629-AABD-9BC5-947C-17AA88389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503947"/>
            <a:ext cx="3100070" cy="1752600"/>
          </a:xfrm>
          <a:prstGeom prst="rect">
            <a:avLst/>
          </a:prstGeom>
        </p:spPr>
      </p:pic>
      <p:pic>
        <p:nvPicPr>
          <p:cNvPr id="5" name="Imagem 4">
            <a:extLst>
              <a:ext uri="{FF2B5EF4-FFF2-40B4-BE49-F238E27FC236}">
                <a16:creationId xmlns:a16="http://schemas.microsoft.com/office/drawing/2014/main" id="{E435FFC0-BCC7-900C-59B3-825D26018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4560067"/>
            <a:ext cx="3100070" cy="1763293"/>
          </a:xfrm>
          <a:prstGeom prst="rect">
            <a:avLst/>
          </a:prstGeom>
        </p:spPr>
      </p:pic>
      <p:pic>
        <p:nvPicPr>
          <p:cNvPr id="9" name="Imagem 8">
            <a:extLst>
              <a:ext uri="{FF2B5EF4-FFF2-40B4-BE49-F238E27FC236}">
                <a16:creationId xmlns:a16="http://schemas.microsoft.com/office/drawing/2014/main" id="{A17487DB-F00A-B296-EAC8-1FE8F14E2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1190" y="2528829"/>
            <a:ext cx="3157855" cy="1762125"/>
          </a:xfrm>
          <a:prstGeom prst="rect">
            <a:avLst/>
          </a:prstGeom>
        </p:spPr>
      </p:pic>
    </p:spTree>
    <p:extLst>
      <p:ext uri="{BB962C8B-B14F-4D97-AF65-F5344CB8AC3E}">
        <p14:creationId xmlns:p14="http://schemas.microsoft.com/office/powerpoint/2010/main" val="1259810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895583"/>
            <a:ext cx="846074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Semana do Empreendedorismo – Palestra sobre o Empreendedorismo</a:t>
            </a:r>
            <a:endParaRPr i="1" spc="-5" dirty="0">
              <a:latin typeface="Calibri"/>
              <a:cs typeface="Calibri"/>
            </a:endParaRPr>
          </a:p>
        </p:txBody>
      </p:sp>
      <p:pic>
        <p:nvPicPr>
          <p:cNvPr id="6" name="Imagem 5">
            <a:extLst>
              <a:ext uri="{FF2B5EF4-FFF2-40B4-BE49-F238E27FC236}">
                <a16:creationId xmlns:a16="http://schemas.microsoft.com/office/drawing/2014/main" id="{ACDF1FC0-77B8-6679-800C-D872F9AE6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702" y="2438400"/>
            <a:ext cx="2855058" cy="2855058"/>
          </a:xfrm>
          <a:prstGeom prst="rect">
            <a:avLst/>
          </a:prstGeom>
        </p:spPr>
      </p:pic>
      <p:pic>
        <p:nvPicPr>
          <p:cNvPr id="7" name="Imagem 6">
            <a:extLst>
              <a:ext uri="{FF2B5EF4-FFF2-40B4-BE49-F238E27FC236}">
                <a16:creationId xmlns:a16="http://schemas.microsoft.com/office/drawing/2014/main" id="{D0583DDD-DFB6-330E-FED9-9B4CBCB7A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7734" y="2413518"/>
            <a:ext cx="3510487" cy="1769491"/>
          </a:xfrm>
          <a:prstGeom prst="rect">
            <a:avLst/>
          </a:prstGeom>
        </p:spPr>
      </p:pic>
      <p:pic>
        <p:nvPicPr>
          <p:cNvPr id="8" name="Imagem 7">
            <a:extLst>
              <a:ext uri="{FF2B5EF4-FFF2-40B4-BE49-F238E27FC236}">
                <a16:creationId xmlns:a16="http://schemas.microsoft.com/office/drawing/2014/main" id="{051D23BE-97C9-39ED-E547-418B60ACAA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8153" y="2245995"/>
            <a:ext cx="2526030" cy="4491990"/>
          </a:xfrm>
          <a:prstGeom prst="rect">
            <a:avLst/>
          </a:prstGeom>
        </p:spPr>
      </p:pic>
    </p:spTree>
    <p:extLst>
      <p:ext uri="{BB962C8B-B14F-4D97-AF65-F5344CB8AC3E}">
        <p14:creationId xmlns:p14="http://schemas.microsoft.com/office/powerpoint/2010/main" val="809244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9714" cy="1088898"/>
          </a:xfrm>
          <a:prstGeom prst="rect">
            <a:avLst/>
          </a:prstGeom>
        </p:spPr>
      </p:pic>
      <p:sp>
        <p:nvSpPr>
          <p:cNvPr id="3" name="object 3"/>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4" name="object 14"/>
          <p:cNvSpPr txBox="1">
            <a:spLocks noGrp="1"/>
          </p:cNvSpPr>
          <p:nvPr>
            <p:ph type="title"/>
          </p:nvPr>
        </p:nvSpPr>
        <p:spPr>
          <a:xfrm>
            <a:off x="3352800" y="895583"/>
            <a:ext cx="8460740" cy="1304844"/>
          </a:xfrm>
          <a:prstGeom prst="rect">
            <a:avLst/>
          </a:prstGeom>
        </p:spPr>
        <p:txBody>
          <a:bodyPr vert="horz" wrap="square" lIns="0" tIns="12065" rIns="0" bIns="0" rtlCol="0">
            <a:spAutoFit/>
          </a:bodyPr>
          <a:lstStyle/>
          <a:p>
            <a:pPr marL="12700" marR="5080" indent="3502025" algn="just">
              <a:lnSpc>
                <a:spcPct val="100000"/>
              </a:lnSpc>
              <a:spcBef>
                <a:spcPts val="95"/>
              </a:spcBef>
            </a:pPr>
            <a:r>
              <a:rPr spc="-10" dirty="0"/>
              <a:t>Matriz Curricular </a:t>
            </a:r>
            <a:r>
              <a:rPr spc="-620" dirty="0"/>
              <a:t> </a:t>
            </a:r>
            <a:br>
              <a:rPr lang="pt-BR" spc="-5" dirty="0"/>
            </a:br>
            <a:r>
              <a:rPr lang="pt-BR" spc="-5" dirty="0"/>
              <a:t>Semana do Empreendedorismo – Visita Técnica na JUCEPA</a:t>
            </a:r>
            <a:endParaRPr i="1" spc="-5" dirty="0">
              <a:latin typeface="Calibri"/>
              <a:cs typeface="Calibri"/>
            </a:endParaRPr>
          </a:p>
        </p:txBody>
      </p:sp>
      <p:pic>
        <p:nvPicPr>
          <p:cNvPr id="4" name="Imagem 3">
            <a:extLst>
              <a:ext uri="{FF2B5EF4-FFF2-40B4-BE49-F238E27FC236}">
                <a16:creationId xmlns:a16="http://schemas.microsoft.com/office/drawing/2014/main" id="{93F06E85-20B4-F938-6DCD-512DDAB30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00" y="2510168"/>
            <a:ext cx="2819400" cy="3524250"/>
          </a:xfrm>
          <a:prstGeom prst="rect">
            <a:avLst/>
          </a:prstGeom>
        </p:spPr>
      </p:pic>
      <p:pic>
        <p:nvPicPr>
          <p:cNvPr id="5" name="Imagem 4">
            <a:extLst>
              <a:ext uri="{FF2B5EF4-FFF2-40B4-BE49-F238E27FC236}">
                <a16:creationId xmlns:a16="http://schemas.microsoft.com/office/drawing/2014/main" id="{0C1D59FB-6D9A-7956-0B4B-1B1EF084D6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8697" y="2510168"/>
            <a:ext cx="2052320" cy="2052320"/>
          </a:xfrm>
          <a:prstGeom prst="rect">
            <a:avLst/>
          </a:prstGeom>
        </p:spPr>
      </p:pic>
      <p:pic>
        <p:nvPicPr>
          <p:cNvPr id="9" name="Imagem 8">
            <a:extLst>
              <a:ext uri="{FF2B5EF4-FFF2-40B4-BE49-F238E27FC236}">
                <a16:creationId xmlns:a16="http://schemas.microsoft.com/office/drawing/2014/main" id="{A543C117-0F47-949F-93A0-AC0480964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8697" y="4800600"/>
            <a:ext cx="2581462" cy="1161817"/>
          </a:xfrm>
          <a:prstGeom prst="rect">
            <a:avLst/>
          </a:prstGeom>
        </p:spPr>
      </p:pic>
      <p:pic>
        <p:nvPicPr>
          <p:cNvPr id="10" name="Imagem 9">
            <a:extLst>
              <a:ext uri="{FF2B5EF4-FFF2-40B4-BE49-F238E27FC236}">
                <a16:creationId xmlns:a16="http://schemas.microsoft.com/office/drawing/2014/main" id="{487495B1-BF8E-188A-C4A1-18879E30C8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7215" y="2491635"/>
            <a:ext cx="2070854" cy="2070854"/>
          </a:xfrm>
          <a:prstGeom prst="rect">
            <a:avLst/>
          </a:prstGeom>
        </p:spPr>
      </p:pic>
      <p:pic>
        <p:nvPicPr>
          <p:cNvPr id="11" name="Imagem 10">
            <a:extLst>
              <a:ext uri="{FF2B5EF4-FFF2-40B4-BE49-F238E27FC236}">
                <a16:creationId xmlns:a16="http://schemas.microsoft.com/office/drawing/2014/main" id="{35F4E22D-51E7-F960-9178-1353FF2B7D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2026" y="2510168"/>
            <a:ext cx="1689290" cy="3754872"/>
          </a:xfrm>
          <a:prstGeom prst="rect">
            <a:avLst/>
          </a:prstGeom>
        </p:spPr>
      </p:pic>
      <p:pic>
        <p:nvPicPr>
          <p:cNvPr id="12" name="Imagem 11">
            <a:extLst>
              <a:ext uri="{FF2B5EF4-FFF2-40B4-BE49-F238E27FC236}">
                <a16:creationId xmlns:a16="http://schemas.microsoft.com/office/drawing/2014/main" id="{00CFE002-2559-83B4-0B3B-3358DF4ACE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4801" y="4800600"/>
            <a:ext cx="1752600" cy="1752600"/>
          </a:xfrm>
          <a:prstGeom prst="rect">
            <a:avLst/>
          </a:prstGeom>
        </p:spPr>
      </p:pic>
    </p:spTree>
    <p:extLst>
      <p:ext uri="{BB962C8B-B14F-4D97-AF65-F5344CB8AC3E}">
        <p14:creationId xmlns:p14="http://schemas.microsoft.com/office/powerpoint/2010/main" val="523469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76200" y="844423"/>
            <a:ext cx="11906630" cy="319959"/>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000" b="1" spc="-10" dirty="0">
                <a:latin typeface="Calibri"/>
                <a:cs typeface="Calibri"/>
              </a:rPr>
              <a:t>Atividade Complementar Grupo 2 – Atividade de Pesquisa e Produção Científica  </a:t>
            </a:r>
            <a:endParaRPr sz="2000" dirty="0">
              <a:latin typeface="Calibri"/>
              <a:cs typeface="Calibri"/>
            </a:endParaRPr>
          </a:p>
        </p:txBody>
      </p:sp>
      <p:graphicFrame>
        <p:nvGraphicFramePr>
          <p:cNvPr id="21" name="Tabela 21">
            <a:extLst>
              <a:ext uri="{FF2B5EF4-FFF2-40B4-BE49-F238E27FC236}">
                <a16:creationId xmlns:a16="http://schemas.microsoft.com/office/drawing/2014/main" id="{E4A94058-0883-A4F0-0475-57F544F5E318}"/>
              </a:ext>
            </a:extLst>
          </p:cNvPr>
          <p:cNvGraphicFramePr>
            <a:graphicFrameLocks noGrp="1"/>
          </p:cNvGraphicFramePr>
          <p:nvPr>
            <p:extLst>
              <p:ext uri="{D42A27DB-BD31-4B8C-83A1-F6EECF244321}">
                <p14:modId xmlns:p14="http://schemas.microsoft.com/office/powerpoint/2010/main" val="2987476620"/>
              </p:ext>
            </p:extLst>
          </p:nvPr>
        </p:nvGraphicFramePr>
        <p:xfrm>
          <a:off x="2819400" y="1752600"/>
          <a:ext cx="8128000" cy="239268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2 – Pesquisa</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2022</a:t>
                      </a:r>
                    </a:p>
                  </a:txBody>
                  <a:tcPr/>
                </a:tc>
                <a:tc>
                  <a:txBody>
                    <a:bodyPr/>
                    <a:lstStyle/>
                    <a:p>
                      <a:pPr algn="ctr"/>
                      <a:r>
                        <a:rPr lang="pt-BR" dirty="0"/>
                        <a:t>Iniciação Científica no projeto PBIC: Três trabalhos apresentados</a:t>
                      </a:r>
                    </a:p>
                  </a:txBody>
                  <a:tcPr/>
                </a:tc>
                <a:extLst>
                  <a:ext uri="{0D108BD9-81ED-4DB2-BD59-A6C34878D82A}">
                    <a16:rowId xmlns:a16="http://schemas.microsoft.com/office/drawing/2014/main" val="3922326194"/>
                  </a:ext>
                </a:extLst>
              </a:tr>
              <a:tr h="370840">
                <a:tc>
                  <a:txBody>
                    <a:bodyPr/>
                    <a:lstStyle/>
                    <a:p>
                      <a:pPr algn="ctr"/>
                      <a:r>
                        <a:rPr lang="pt-BR" dirty="0"/>
                        <a:t>2023</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III Seminário de Direito – Eixo Pesquisa: Vulnerabilidade Social e Acesso a Justiça – Publicação dos Anais </a:t>
                      </a:r>
                    </a:p>
                  </a:txBody>
                  <a:tcPr/>
                </a:tc>
                <a:extLst>
                  <a:ext uri="{0D108BD9-81ED-4DB2-BD59-A6C34878D82A}">
                    <a16:rowId xmlns:a16="http://schemas.microsoft.com/office/drawing/2014/main" val="3237482542"/>
                  </a:ext>
                </a:extLst>
              </a:tr>
              <a:tr h="370840">
                <a:tc>
                  <a:txBody>
                    <a:bodyPr/>
                    <a:lstStyle/>
                    <a:p>
                      <a:pPr algn="ctr"/>
                      <a:r>
                        <a:rPr lang="pt-BR" dirty="0"/>
                        <a:t>2022.2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Lançamento do Grupo de Pesquisa – Constitucionalismo, trabalho e dignidade humana</a:t>
                      </a:r>
                    </a:p>
                  </a:txBody>
                  <a:tcPr/>
                </a:tc>
                <a:extLst>
                  <a:ext uri="{0D108BD9-81ED-4DB2-BD59-A6C34878D82A}">
                    <a16:rowId xmlns:a16="http://schemas.microsoft.com/office/drawing/2014/main" val="2839582037"/>
                  </a:ext>
                </a:extLst>
              </a:tr>
            </a:tbl>
          </a:graphicData>
        </a:graphic>
      </p:graphicFrame>
    </p:spTree>
    <p:extLst>
      <p:ext uri="{BB962C8B-B14F-4D97-AF65-F5344CB8AC3E}">
        <p14:creationId xmlns:p14="http://schemas.microsoft.com/office/powerpoint/2010/main" val="275180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3E197-5E56-7D82-1402-05C3BFAFB12F}"/>
              </a:ext>
            </a:extLst>
          </p:cNvPr>
          <p:cNvSpPr>
            <a:spLocks noGrp="1"/>
          </p:cNvSpPr>
          <p:nvPr>
            <p:ph type="title"/>
          </p:nvPr>
        </p:nvSpPr>
        <p:spPr>
          <a:xfrm>
            <a:off x="2438400" y="970548"/>
            <a:ext cx="11773661" cy="430887"/>
          </a:xfrm>
        </p:spPr>
        <p:txBody>
          <a:bodyPr/>
          <a:lstStyle/>
          <a:p>
            <a:r>
              <a:rPr lang="pt-BR" dirty="0"/>
              <a:t>Iniciação Científica – GRUPO DE PESQUISA E PIBIC</a:t>
            </a:r>
          </a:p>
        </p:txBody>
      </p:sp>
      <p:pic>
        <p:nvPicPr>
          <p:cNvPr id="5" name="Imagem 4">
            <a:extLst>
              <a:ext uri="{FF2B5EF4-FFF2-40B4-BE49-F238E27FC236}">
                <a16:creationId xmlns:a16="http://schemas.microsoft.com/office/drawing/2014/main" id="{67A9C753-33F4-F9A1-64C2-4ECD7BB9B703}"/>
              </a:ext>
            </a:extLst>
          </p:cNvPr>
          <p:cNvPicPr>
            <a:picLocks noChangeAspect="1"/>
          </p:cNvPicPr>
          <p:nvPr/>
        </p:nvPicPr>
        <p:blipFill rotWithShape="1">
          <a:blip r:embed="rId2"/>
          <a:srcRect l="36944" t="21121" r="36807" b="21073"/>
          <a:stretch/>
        </p:blipFill>
        <p:spPr>
          <a:xfrm>
            <a:off x="838200" y="1521654"/>
            <a:ext cx="4953000" cy="5029200"/>
          </a:xfrm>
          <a:prstGeom prst="rect">
            <a:avLst/>
          </a:prstGeom>
        </p:spPr>
      </p:pic>
      <p:pic>
        <p:nvPicPr>
          <p:cNvPr id="7" name="Imagem 6">
            <a:extLst>
              <a:ext uri="{FF2B5EF4-FFF2-40B4-BE49-F238E27FC236}">
                <a16:creationId xmlns:a16="http://schemas.microsoft.com/office/drawing/2014/main" id="{E2065E04-41A8-330F-9E25-730B6C59AF9B}"/>
              </a:ext>
            </a:extLst>
          </p:cNvPr>
          <p:cNvPicPr>
            <a:picLocks noChangeAspect="1"/>
          </p:cNvPicPr>
          <p:nvPr/>
        </p:nvPicPr>
        <p:blipFill rotWithShape="1">
          <a:blip r:embed="rId3"/>
          <a:srcRect l="13125" t="23320" r="13125" b="19985"/>
          <a:stretch/>
        </p:blipFill>
        <p:spPr>
          <a:xfrm>
            <a:off x="6096000" y="1521654"/>
            <a:ext cx="5867400" cy="5029199"/>
          </a:xfrm>
          <a:prstGeom prst="rect">
            <a:avLst/>
          </a:prstGeom>
        </p:spPr>
      </p:pic>
    </p:spTree>
    <p:extLst>
      <p:ext uri="{BB962C8B-B14F-4D97-AF65-F5344CB8AC3E}">
        <p14:creationId xmlns:p14="http://schemas.microsoft.com/office/powerpoint/2010/main" val="2303893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3D4E352-1CBF-8DCD-9957-644FCE448E90}"/>
              </a:ext>
            </a:extLst>
          </p:cNvPr>
          <p:cNvPicPr>
            <a:picLocks noChangeAspect="1"/>
          </p:cNvPicPr>
          <p:nvPr/>
        </p:nvPicPr>
        <p:blipFill rotWithShape="1">
          <a:blip r:embed="rId2"/>
          <a:srcRect l="28125" t="22209" r="26250" b="22208"/>
          <a:stretch/>
        </p:blipFill>
        <p:spPr>
          <a:xfrm>
            <a:off x="381000" y="762000"/>
            <a:ext cx="4672584" cy="3200400"/>
          </a:xfrm>
          <a:prstGeom prst="rect">
            <a:avLst/>
          </a:prstGeom>
        </p:spPr>
      </p:pic>
      <p:pic>
        <p:nvPicPr>
          <p:cNvPr id="7" name="Imagem 6">
            <a:extLst>
              <a:ext uri="{FF2B5EF4-FFF2-40B4-BE49-F238E27FC236}">
                <a16:creationId xmlns:a16="http://schemas.microsoft.com/office/drawing/2014/main" id="{95BCEE12-3442-A821-64C7-F6D208516A2F}"/>
              </a:ext>
            </a:extLst>
          </p:cNvPr>
          <p:cNvPicPr>
            <a:picLocks noChangeAspect="1"/>
          </p:cNvPicPr>
          <p:nvPr/>
        </p:nvPicPr>
        <p:blipFill rotWithShape="1">
          <a:blip r:embed="rId3"/>
          <a:srcRect l="28750" t="26655" r="30625" b="21097"/>
          <a:stretch/>
        </p:blipFill>
        <p:spPr>
          <a:xfrm>
            <a:off x="381000" y="4114800"/>
            <a:ext cx="4672584" cy="2590800"/>
          </a:xfrm>
          <a:prstGeom prst="rect">
            <a:avLst/>
          </a:prstGeom>
        </p:spPr>
      </p:pic>
      <p:pic>
        <p:nvPicPr>
          <p:cNvPr id="9" name="Imagem 8">
            <a:extLst>
              <a:ext uri="{FF2B5EF4-FFF2-40B4-BE49-F238E27FC236}">
                <a16:creationId xmlns:a16="http://schemas.microsoft.com/office/drawing/2014/main" id="{8CABBCA0-D45A-0082-8D93-17DEE844433E}"/>
              </a:ext>
            </a:extLst>
          </p:cNvPr>
          <p:cNvPicPr>
            <a:picLocks noChangeAspect="1"/>
          </p:cNvPicPr>
          <p:nvPr/>
        </p:nvPicPr>
        <p:blipFill rotWithShape="1">
          <a:blip r:embed="rId4"/>
          <a:srcRect l="28125" t="22209" r="28125" b="21097"/>
          <a:stretch/>
        </p:blipFill>
        <p:spPr>
          <a:xfrm>
            <a:off x="5410200" y="759654"/>
            <a:ext cx="6629400" cy="5945945"/>
          </a:xfrm>
          <a:prstGeom prst="rect">
            <a:avLst/>
          </a:prstGeom>
        </p:spPr>
      </p:pic>
    </p:spTree>
    <p:extLst>
      <p:ext uri="{BB962C8B-B14F-4D97-AF65-F5344CB8AC3E}">
        <p14:creationId xmlns:p14="http://schemas.microsoft.com/office/powerpoint/2010/main" val="13449757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5060AB9-E64E-56EA-2965-600143BB0164}"/>
              </a:ext>
            </a:extLst>
          </p:cNvPr>
          <p:cNvPicPr>
            <a:picLocks noChangeAspect="1"/>
          </p:cNvPicPr>
          <p:nvPr/>
        </p:nvPicPr>
        <p:blipFill rotWithShape="1">
          <a:blip r:embed="rId2"/>
          <a:srcRect l="36944" t="21122" r="36807" b="19961"/>
          <a:stretch/>
        </p:blipFill>
        <p:spPr>
          <a:xfrm>
            <a:off x="457200" y="1219201"/>
            <a:ext cx="4114800" cy="2362200"/>
          </a:xfrm>
          <a:prstGeom prst="rect">
            <a:avLst/>
          </a:prstGeom>
        </p:spPr>
      </p:pic>
      <p:pic>
        <p:nvPicPr>
          <p:cNvPr id="7" name="Imagem 6">
            <a:extLst>
              <a:ext uri="{FF2B5EF4-FFF2-40B4-BE49-F238E27FC236}">
                <a16:creationId xmlns:a16="http://schemas.microsoft.com/office/drawing/2014/main" id="{6F29C78E-DB2C-028F-C957-7A4C2F3AE2C8}"/>
              </a:ext>
            </a:extLst>
          </p:cNvPr>
          <p:cNvPicPr>
            <a:picLocks noChangeAspect="1"/>
          </p:cNvPicPr>
          <p:nvPr/>
        </p:nvPicPr>
        <p:blipFill rotWithShape="1">
          <a:blip r:embed="rId3"/>
          <a:srcRect l="37500" t="19986" r="36250" b="19985"/>
          <a:stretch/>
        </p:blipFill>
        <p:spPr>
          <a:xfrm>
            <a:off x="4953000" y="1219201"/>
            <a:ext cx="5943600" cy="2362200"/>
          </a:xfrm>
          <a:prstGeom prst="rect">
            <a:avLst/>
          </a:prstGeom>
        </p:spPr>
      </p:pic>
      <p:pic>
        <p:nvPicPr>
          <p:cNvPr id="9" name="Imagem 8">
            <a:extLst>
              <a:ext uri="{FF2B5EF4-FFF2-40B4-BE49-F238E27FC236}">
                <a16:creationId xmlns:a16="http://schemas.microsoft.com/office/drawing/2014/main" id="{F58C825C-4E27-F333-8484-B987F64162D3}"/>
              </a:ext>
            </a:extLst>
          </p:cNvPr>
          <p:cNvPicPr>
            <a:picLocks noChangeAspect="1"/>
          </p:cNvPicPr>
          <p:nvPr/>
        </p:nvPicPr>
        <p:blipFill rotWithShape="1">
          <a:blip r:embed="rId4"/>
          <a:srcRect l="27500" t="21097" r="28750" b="22209"/>
          <a:stretch/>
        </p:blipFill>
        <p:spPr>
          <a:xfrm>
            <a:off x="4920174" y="3657600"/>
            <a:ext cx="5943599" cy="3048000"/>
          </a:xfrm>
          <a:prstGeom prst="rect">
            <a:avLst/>
          </a:prstGeom>
        </p:spPr>
      </p:pic>
      <p:pic>
        <p:nvPicPr>
          <p:cNvPr id="10" name="Imagem 9">
            <a:extLst>
              <a:ext uri="{FF2B5EF4-FFF2-40B4-BE49-F238E27FC236}">
                <a16:creationId xmlns:a16="http://schemas.microsoft.com/office/drawing/2014/main" id="{25B02958-A231-B0F1-1197-B0C3F8FA0CEF}"/>
              </a:ext>
            </a:extLst>
          </p:cNvPr>
          <p:cNvPicPr>
            <a:picLocks noChangeAspect="1"/>
          </p:cNvPicPr>
          <p:nvPr/>
        </p:nvPicPr>
        <p:blipFill rotWithShape="1">
          <a:blip r:embed="rId5"/>
          <a:srcRect l="28750" t="24432" r="28750" b="25543"/>
          <a:stretch/>
        </p:blipFill>
        <p:spPr>
          <a:xfrm>
            <a:off x="457200" y="3771900"/>
            <a:ext cx="4267200" cy="2819400"/>
          </a:xfrm>
          <a:prstGeom prst="rect">
            <a:avLst/>
          </a:prstGeom>
        </p:spPr>
      </p:pic>
    </p:spTree>
    <p:extLst>
      <p:ext uri="{BB962C8B-B14F-4D97-AF65-F5344CB8AC3E}">
        <p14:creationId xmlns:p14="http://schemas.microsoft.com/office/powerpoint/2010/main" val="2098151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3657600" y="844423"/>
            <a:ext cx="8325230" cy="319959"/>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000" b="1" spc="-10" dirty="0">
                <a:latin typeface="Calibri"/>
                <a:cs typeface="Calibri"/>
              </a:rPr>
              <a:t>Atividade Complementar Grupo 3 - Extensão</a:t>
            </a:r>
            <a:endParaRPr sz="2000" dirty="0">
              <a:latin typeface="Calibri"/>
              <a:cs typeface="Calibri"/>
            </a:endParaRPr>
          </a:p>
        </p:txBody>
      </p:sp>
      <p:graphicFrame>
        <p:nvGraphicFramePr>
          <p:cNvPr id="21" name="Tabela 21">
            <a:extLst>
              <a:ext uri="{FF2B5EF4-FFF2-40B4-BE49-F238E27FC236}">
                <a16:creationId xmlns:a16="http://schemas.microsoft.com/office/drawing/2014/main" id="{E4A94058-0883-A4F0-0475-57F544F5E318}"/>
              </a:ext>
            </a:extLst>
          </p:cNvPr>
          <p:cNvGraphicFramePr>
            <a:graphicFrameLocks noGrp="1"/>
          </p:cNvGraphicFramePr>
          <p:nvPr>
            <p:extLst>
              <p:ext uri="{D42A27DB-BD31-4B8C-83A1-F6EECF244321}">
                <p14:modId xmlns:p14="http://schemas.microsoft.com/office/powerpoint/2010/main" val="2766103480"/>
              </p:ext>
            </p:extLst>
          </p:nvPr>
        </p:nvGraphicFramePr>
        <p:xfrm>
          <a:off x="2819400" y="1752600"/>
          <a:ext cx="8128000" cy="2763520"/>
        </p:xfrm>
        <a:graphic>
          <a:graphicData uri="http://schemas.openxmlformats.org/drawingml/2006/table">
            <a:tbl>
              <a:tblPr firstRow="1" bandRow="1">
                <a:tableStyleId>{00A15C55-8517-42AA-B614-E9B94910E393}</a:tableStyleId>
              </a:tblPr>
              <a:tblGrid>
                <a:gridCol w="1143000">
                  <a:extLst>
                    <a:ext uri="{9D8B030D-6E8A-4147-A177-3AD203B41FA5}">
                      <a16:colId xmlns:a16="http://schemas.microsoft.com/office/drawing/2014/main" val="716385202"/>
                    </a:ext>
                  </a:extLst>
                </a:gridCol>
                <a:gridCol w="6985000">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3 - Extensão</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2022.2</a:t>
                      </a:r>
                    </a:p>
                  </a:txBody>
                  <a:tcPr/>
                </a:tc>
                <a:tc>
                  <a:txBody>
                    <a:bodyPr/>
                    <a:lstStyle/>
                    <a:p>
                      <a:pPr algn="ctr"/>
                      <a:r>
                        <a:rPr lang="pt-BR" dirty="0"/>
                        <a:t>Núcleo de Prática Jurídica</a:t>
                      </a:r>
                    </a:p>
                  </a:txBody>
                  <a:tcPr/>
                </a:tc>
                <a:extLst>
                  <a:ext uri="{0D108BD9-81ED-4DB2-BD59-A6C34878D82A}">
                    <a16:rowId xmlns:a16="http://schemas.microsoft.com/office/drawing/2014/main" val="3922326194"/>
                  </a:ext>
                </a:extLst>
              </a:tr>
              <a:tr h="370840">
                <a:tc>
                  <a:txBody>
                    <a:bodyPr/>
                    <a:lstStyle/>
                    <a:p>
                      <a:pPr algn="ctr"/>
                      <a:r>
                        <a:rPr lang="pt-BR" dirty="0"/>
                        <a:t>2023</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Núcleo de Prática Jurídica Itinerante </a:t>
                      </a:r>
                    </a:p>
                  </a:txBody>
                  <a:tcPr/>
                </a:tc>
                <a:extLst>
                  <a:ext uri="{0D108BD9-81ED-4DB2-BD59-A6C34878D82A}">
                    <a16:rowId xmlns:a16="http://schemas.microsoft.com/office/drawing/2014/main" val="3237482542"/>
                  </a:ext>
                </a:extLst>
              </a:tr>
              <a:tr h="370840">
                <a:tc>
                  <a:txBody>
                    <a:bodyPr/>
                    <a:lstStyle/>
                    <a:p>
                      <a:pPr algn="ctr"/>
                      <a:r>
                        <a:rPr lang="pt-BR" dirty="0"/>
                        <a:t>2023</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III Seminário de Direito – Eixo Extensão: Atendimento a Comunidade </a:t>
                      </a:r>
                      <a:r>
                        <a:rPr lang="pt-BR" dirty="0" err="1"/>
                        <a:t>Waraos</a:t>
                      </a:r>
                      <a:endParaRPr lang="pt-BR" dirty="0"/>
                    </a:p>
                  </a:txBody>
                  <a:tcPr/>
                </a:tc>
                <a:extLst>
                  <a:ext uri="{0D108BD9-81ED-4DB2-BD59-A6C34878D82A}">
                    <a16:rowId xmlns:a16="http://schemas.microsoft.com/office/drawing/2014/main" val="2839582037"/>
                  </a:ext>
                </a:extLst>
              </a:tr>
              <a:tr h="370840">
                <a:tc>
                  <a:txBody>
                    <a:bodyPr/>
                    <a:lstStyle/>
                    <a:p>
                      <a:pPr algn="ctr"/>
                      <a:r>
                        <a:rPr lang="pt-BR" dirty="0"/>
                        <a:t>2020.1 a 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Aprimora</a:t>
                      </a:r>
                    </a:p>
                  </a:txBody>
                  <a:tcPr/>
                </a:tc>
                <a:extLst>
                  <a:ext uri="{0D108BD9-81ED-4DB2-BD59-A6C34878D82A}">
                    <a16:rowId xmlns:a16="http://schemas.microsoft.com/office/drawing/2014/main" val="3210119857"/>
                  </a:ext>
                </a:extLst>
              </a:tr>
            </a:tbl>
          </a:graphicData>
        </a:graphic>
      </p:graphicFrame>
    </p:spTree>
    <p:extLst>
      <p:ext uri="{BB962C8B-B14F-4D97-AF65-F5344CB8AC3E}">
        <p14:creationId xmlns:p14="http://schemas.microsoft.com/office/powerpoint/2010/main" val="1804067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0F9C7D4-6AFB-D2BA-7594-43E970AF629F}"/>
              </a:ext>
            </a:extLst>
          </p:cNvPr>
          <p:cNvPicPr>
            <a:picLocks noChangeAspect="1"/>
          </p:cNvPicPr>
          <p:nvPr/>
        </p:nvPicPr>
        <p:blipFill rotWithShape="1">
          <a:blip r:embed="rId2"/>
          <a:srcRect l="32500" t="15539" r="33750" b="24432"/>
          <a:stretch/>
        </p:blipFill>
        <p:spPr>
          <a:xfrm>
            <a:off x="178190" y="3426655"/>
            <a:ext cx="6629399" cy="3280833"/>
          </a:xfrm>
          <a:prstGeom prst="rect">
            <a:avLst/>
          </a:prstGeom>
        </p:spPr>
      </p:pic>
      <p:pic>
        <p:nvPicPr>
          <p:cNvPr id="7" name="Imagem 6">
            <a:extLst>
              <a:ext uri="{FF2B5EF4-FFF2-40B4-BE49-F238E27FC236}">
                <a16:creationId xmlns:a16="http://schemas.microsoft.com/office/drawing/2014/main" id="{6838AB7B-1218-2B8B-C638-197DEEDE9BCB}"/>
              </a:ext>
            </a:extLst>
          </p:cNvPr>
          <p:cNvPicPr>
            <a:picLocks noChangeAspect="1"/>
          </p:cNvPicPr>
          <p:nvPr/>
        </p:nvPicPr>
        <p:blipFill rotWithShape="1">
          <a:blip r:embed="rId3"/>
          <a:srcRect l="32500" t="65563" r="33750" b="5534"/>
          <a:stretch/>
        </p:blipFill>
        <p:spPr>
          <a:xfrm>
            <a:off x="152400" y="762000"/>
            <a:ext cx="6629400" cy="2438400"/>
          </a:xfrm>
          <a:prstGeom prst="rect">
            <a:avLst/>
          </a:prstGeom>
        </p:spPr>
      </p:pic>
      <p:pic>
        <p:nvPicPr>
          <p:cNvPr id="9" name="Imagem 8">
            <a:extLst>
              <a:ext uri="{FF2B5EF4-FFF2-40B4-BE49-F238E27FC236}">
                <a16:creationId xmlns:a16="http://schemas.microsoft.com/office/drawing/2014/main" id="{28EBC092-A4FA-5408-853D-6930FC35AFC1}"/>
              </a:ext>
            </a:extLst>
          </p:cNvPr>
          <p:cNvPicPr>
            <a:picLocks noChangeAspect="1"/>
          </p:cNvPicPr>
          <p:nvPr/>
        </p:nvPicPr>
        <p:blipFill rotWithShape="1">
          <a:blip r:embed="rId4"/>
          <a:srcRect l="32415" t="16650" r="34482" b="5534"/>
          <a:stretch/>
        </p:blipFill>
        <p:spPr>
          <a:xfrm>
            <a:off x="6833380" y="914400"/>
            <a:ext cx="5206220" cy="5793088"/>
          </a:xfrm>
          <a:prstGeom prst="rect">
            <a:avLst/>
          </a:prstGeom>
        </p:spPr>
      </p:pic>
    </p:spTree>
    <p:extLst>
      <p:ext uri="{BB962C8B-B14F-4D97-AF65-F5344CB8AC3E}">
        <p14:creationId xmlns:p14="http://schemas.microsoft.com/office/powerpoint/2010/main" val="3238402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CDBD3D75-970F-D9FB-0919-913CAA776F1B}"/>
              </a:ext>
            </a:extLst>
          </p:cNvPr>
          <p:cNvSpPr txBox="1"/>
          <p:nvPr/>
        </p:nvSpPr>
        <p:spPr>
          <a:xfrm>
            <a:off x="1209822" y="1219200"/>
            <a:ext cx="10972800" cy="4865050"/>
          </a:xfrm>
          <a:prstGeom prst="rect">
            <a:avLst/>
          </a:prstGeom>
          <a:noFill/>
        </p:spPr>
        <p:txBody>
          <a:bodyPr wrap="square">
            <a:spAutoFit/>
          </a:bodyPr>
          <a:lstStyle/>
          <a:p>
            <a:pPr indent="540385" algn="just" fontAlgn="base">
              <a:spcBef>
                <a:spcPts val="600"/>
              </a:spcBef>
            </a:pPr>
            <a:r>
              <a:rPr lang="x-none" sz="1800" dirty="0">
                <a:solidFill>
                  <a:srgbClr val="000000"/>
                </a:solidFill>
                <a:effectLst/>
                <a:latin typeface="Times New Roman" panose="02020603050405020304" pitchFamily="18" charset="0"/>
                <a:ea typeface="Times New Roman" panose="02020603050405020304" pitchFamily="18" charset="0"/>
              </a:rPr>
              <a:t>O curso de Direito atende nas Resoluções CNE/CES nº 5, de 17 de dezembro de 2018 e CNE/CES nº 2, de 19 de abril de 2021 e demais legislações pertinentes, uma vez que:</a:t>
            </a:r>
            <a:endParaRPr lang="pt-BR" sz="1800" dirty="0">
              <a:effectLst/>
              <a:latin typeface="Times New Roman" panose="02020603050405020304" pitchFamily="18" charset="0"/>
              <a:ea typeface="Times New Roman" panose="02020603050405020304" pitchFamily="18" charset="0"/>
            </a:endParaRPr>
          </a:p>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A carga horária do curso é de 3773 h/r e 4528 h/a</a:t>
            </a:r>
            <a:endParaRPr lang="pt-BR" sz="1800" dirty="0">
              <a:effectLst/>
              <a:latin typeface="Times New Roman" panose="02020603050405020304" pitchFamily="18" charset="0"/>
              <a:ea typeface="Times New Roman" panose="02020603050405020304" pitchFamily="18" charset="0"/>
            </a:endParaRPr>
          </a:p>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Libras está sendo oferecida como disciplina optativa; (Decreto 5.626, de 22 de dezembro de 2005)</a:t>
            </a:r>
            <a:endParaRPr lang="pt-BR" sz="1800" dirty="0">
              <a:effectLst/>
              <a:latin typeface="Times New Roman" panose="02020603050405020304" pitchFamily="18" charset="0"/>
              <a:ea typeface="Times New Roman" panose="02020603050405020304" pitchFamily="18" charset="0"/>
            </a:endParaRPr>
          </a:p>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O tempo mínimo de integralização é de 5 anos;</a:t>
            </a:r>
            <a:endParaRPr lang="pt-BR" sz="1800" dirty="0">
              <a:effectLst/>
              <a:latin typeface="Times New Roman" panose="02020603050405020304" pitchFamily="18" charset="0"/>
              <a:ea typeface="Times New Roman" panose="02020603050405020304" pitchFamily="18" charset="0"/>
            </a:endParaRPr>
          </a:p>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Os objetivos do curso e o perfil do egresso atendem ao estabelecido nos artigos 3º e 4º das DCN;</a:t>
            </a:r>
            <a:endParaRPr lang="pt-BR" sz="1800" dirty="0">
              <a:effectLst/>
              <a:latin typeface="Times New Roman" panose="02020603050405020304" pitchFamily="18" charset="0"/>
              <a:ea typeface="Times New Roman" panose="02020603050405020304" pitchFamily="18" charset="0"/>
            </a:endParaRPr>
          </a:p>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Quanto as Práticas simuladas, a Coordenação do Núcleo de Prática Jurídica</a:t>
            </a:r>
            <a:r>
              <a:rPr lang="pt-BR" sz="1800" dirty="0">
                <a:solidFill>
                  <a:srgbClr val="000000"/>
                </a:solidFill>
                <a:effectLst/>
                <a:latin typeface="Times New Roman" panose="02020603050405020304" pitchFamily="18" charset="0"/>
                <a:ea typeface="Times New Roman" panose="02020603050405020304" pitchFamily="18" charset="0"/>
              </a:rPr>
              <a:t> ao protocolar </a:t>
            </a:r>
            <a:r>
              <a:rPr lang="x-none" sz="1800" dirty="0">
                <a:solidFill>
                  <a:srgbClr val="000000"/>
                </a:solidFill>
                <a:effectLst/>
                <a:latin typeface="Times New Roman" panose="02020603050405020304" pitchFamily="18" charset="0"/>
                <a:ea typeface="Times New Roman" panose="02020603050405020304" pitchFamily="18" charset="0"/>
              </a:rPr>
              <a:t>as respostas às questões processuais que s</a:t>
            </a:r>
            <a:r>
              <a:rPr lang="pt-BR" sz="1800" dirty="0">
                <a:solidFill>
                  <a:srgbClr val="000000"/>
                </a:solidFill>
                <a:effectLst/>
                <a:latin typeface="Times New Roman" panose="02020603050405020304" pitchFamily="18" charset="0"/>
                <a:ea typeface="Times New Roman" panose="02020603050405020304" pitchFamily="18" charset="0"/>
              </a:rPr>
              <a:t>erão </a:t>
            </a:r>
            <a:r>
              <a:rPr lang="x-none" sz="1800" dirty="0">
                <a:solidFill>
                  <a:srgbClr val="000000"/>
                </a:solidFill>
                <a:effectLst/>
                <a:latin typeface="Times New Roman" panose="02020603050405020304" pitchFamily="18" charset="0"/>
                <a:ea typeface="Times New Roman" panose="02020603050405020304" pitchFamily="18" charset="0"/>
              </a:rPr>
              <a:t>formuladas</a:t>
            </a:r>
            <a:r>
              <a:rPr lang="pt-BR" sz="1800" dirty="0">
                <a:solidFill>
                  <a:srgbClr val="000000"/>
                </a:solidFill>
                <a:effectLst/>
                <a:latin typeface="Times New Roman" panose="02020603050405020304" pitchFamily="18" charset="0"/>
                <a:ea typeface="Times New Roman" panose="02020603050405020304" pitchFamily="18" charset="0"/>
              </a:rPr>
              <a:t>, deverá considerar a</a:t>
            </a:r>
            <a:r>
              <a:rPr lang="x-none" sz="1800" dirty="0">
                <a:solidFill>
                  <a:srgbClr val="000000"/>
                </a:solidFill>
                <a:effectLst/>
                <a:latin typeface="Times New Roman" panose="02020603050405020304" pitchFamily="18" charset="0"/>
                <a:ea typeface="Times New Roman" panose="02020603050405020304" pitchFamily="18" charset="0"/>
              </a:rPr>
              <a:t> pertinência </a:t>
            </a:r>
            <a:r>
              <a:rPr lang="pt-BR" sz="1800" dirty="0">
                <a:solidFill>
                  <a:srgbClr val="000000"/>
                </a:solidFill>
                <a:effectLst/>
                <a:latin typeface="Times New Roman" panose="02020603050405020304" pitchFamily="18" charset="0"/>
                <a:ea typeface="Times New Roman" panose="02020603050405020304" pitchFamily="18" charset="0"/>
              </a:rPr>
              <a:t>do assunto </a:t>
            </a:r>
            <a:r>
              <a:rPr lang="x-none" sz="1800" dirty="0">
                <a:solidFill>
                  <a:srgbClr val="000000"/>
                </a:solidFill>
                <a:effectLst/>
                <a:latin typeface="Times New Roman" panose="02020603050405020304" pitchFamily="18" charset="0"/>
                <a:ea typeface="Times New Roman" panose="02020603050405020304" pitchFamily="18" charset="0"/>
              </a:rPr>
              <a:t>com a peça processual </a:t>
            </a:r>
            <a:r>
              <a:rPr lang="pt-BR" sz="1800" dirty="0">
                <a:solidFill>
                  <a:srgbClr val="000000"/>
                </a:solidFill>
                <a:effectLst/>
                <a:latin typeface="Times New Roman" panose="02020603050405020304" pitchFamily="18" charset="0"/>
                <a:ea typeface="Times New Roman" panose="02020603050405020304" pitchFamily="18" charset="0"/>
              </a:rPr>
              <a:t>que está sendo </a:t>
            </a:r>
            <a:r>
              <a:rPr lang="x-none" sz="1800" dirty="0">
                <a:solidFill>
                  <a:srgbClr val="000000"/>
                </a:solidFill>
                <a:effectLst/>
                <a:latin typeface="Times New Roman" panose="02020603050405020304" pitchFamily="18" charset="0"/>
                <a:ea typeface="Times New Roman" panose="02020603050405020304" pitchFamily="18" charset="0"/>
              </a:rPr>
              <a:t>realizada em sala de aula e no NPJ, </a:t>
            </a:r>
            <a:r>
              <a:rPr lang="pt-BR" sz="1800" dirty="0">
                <a:solidFill>
                  <a:srgbClr val="000000"/>
                </a:solidFill>
                <a:effectLst/>
                <a:latin typeface="Times New Roman" panose="02020603050405020304" pitchFamily="18" charset="0"/>
                <a:ea typeface="Times New Roman" panose="02020603050405020304" pitchFamily="18" charset="0"/>
              </a:rPr>
              <a:t>considerando que </a:t>
            </a:r>
            <a:r>
              <a:rPr lang="x-none" sz="1800" dirty="0">
                <a:solidFill>
                  <a:srgbClr val="000000"/>
                </a:solidFill>
                <a:effectLst/>
                <a:latin typeface="Times New Roman" panose="02020603050405020304" pitchFamily="18" charset="0"/>
                <a:ea typeface="Times New Roman" panose="02020603050405020304" pitchFamily="18" charset="0"/>
              </a:rPr>
              <a:t>a organização dos componentes curriculares </a:t>
            </a:r>
            <a:r>
              <a:rPr lang="pt-BR" sz="1800" dirty="0">
                <a:solidFill>
                  <a:srgbClr val="000000"/>
                </a:solidFill>
                <a:effectLst/>
                <a:latin typeface="Times New Roman" panose="02020603050405020304" pitchFamily="18" charset="0"/>
                <a:ea typeface="Times New Roman" panose="02020603050405020304" pitchFamily="18" charset="0"/>
              </a:rPr>
              <a:t>d</a:t>
            </a:r>
            <a:r>
              <a:rPr lang="x-none" sz="1800" dirty="0">
                <a:solidFill>
                  <a:srgbClr val="000000"/>
                </a:solidFill>
                <a:effectLst/>
                <a:latin typeface="Times New Roman" panose="02020603050405020304" pitchFamily="18" charset="0"/>
                <a:ea typeface="Times New Roman" panose="02020603050405020304" pitchFamily="18" charset="0"/>
              </a:rPr>
              <a:t>o </a:t>
            </a:r>
            <a:r>
              <a:rPr lang="pt-BR" sz="1800" dirty="0">
                <a:solidFill>
                  <a:srgbClr val="000000"/>
                </a:solidFill>
                <a:effectLst/>
                <a:latin typeface="Times New Roman" panose="02020603050405020304" pitchFamily="18" charset="0"/>
                <a:ea typeface="Times New Roman" panose="02020603050405020304" pitchFamily="18" charset="0"/>
              </a:rPr>
              <a:t>7</a:t>
            </a:r>
            <a:r>
              <a:rPr lang="x-none" sz="1800" dirty="0">
                <a:solidFill>
                  <a:srgbClr val="000000"/>
                </a:solidFill>
                <a:effectLst/>
                <a:latin typeface="Times New Roman" panose="02020603050405020304" pitchFamily="18" charset="0"/>
                <a:ea typeface="Times New Roman" panose="02020603050405020304" pitchFamily="18" charset="0"/>
              </a:rPr>
              <a:t>º ao 10º semestre, </a:t>
            </a:r>
            <a:r>
              <a:rPr lang="pt-BR" sz="1800" dirty="0">
                <a:solidFill>
                  <a:srgbClr val="000000"/>
                </a:solidFill>
                <a:effectLst/>
                <a:latin typeface="Times New Roman" panose="02020603050405020304" pitchFamily="18" charset="0"/>
                <a:ea typeface="Times New Roman" panose="02020603050405020304" pitchFamily="18" charset="0"/>
              </a:rPr>
              <a:t>será</a:t>
            </a:r>
            <a:r>
              <a:rPr lang="x-none" sz="1800" dirty="0">
                <a:solidFill>
                  <a:srgbClr val="000000"/>
                </a:solidFill>
                <a:effectLst/>
                <a:latin typeface="Times New Roman" panose="02020603050405020304" pitchFamily="18" charset="0"/>
                <a:ea typeface="Times New Roman" panose="02020603050405020304" pitchFamily="18" charset="0"/>
              </a:rPr>
              <a:t>:</a:t>
            </a:r>
            <a:endParaRPr lang="pt-BR"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pPr>
            <a:r>
              <a:rPr lang="pt-BR" sz="1800" dirty="0">
                <a:solidFill>
                  <a:srgbClr val="000000"/>
                </a:solidFill>
                <a:effectLst/>
                <a:latin typeface="Times New Roman" panose="02020603050405020304" pitchFamily="18" charset="0"/>
                <a:ea typeface="Palatino-Roman"/>
                <a:cs typeface="Times New Roman" panose="02020603050405020304" pitchFamily="18" charset="0"/>
              </a:rPr>
              <a:t>7º semestre - </a:t>
            </a:r>
            <a:r>
              <a:rPr lang="x-none" sz="1800" dirty="0">
                <a:solidFill>
                  <a:srgbClr val="000000"/>
                </a:solidFill>
                <a:effectLst/>
                <a:latin typeface="Times New Roman" panose="02020603050405020304" pitchFamily="18" charset="0"/>
                <a:ea typeface="Palatino-Roman"/>
                <a:cs typeface="Times New Roman" panose="02020603050405020304" pitchFamily="18" charset="0"/>
              </a:rPr>
              <a:t>Prática simulada I - </a:t>
            </a:r>
            <a:r>
              <a:rPr lang="pt-BR" sz="1800" dirty="0">
                <a:solidFill>
                  <a:srgbClr val="000000"/>
                </a:solidFill>
                <a:effectLst/>
                <a:latin typeface="Times New Roman" panose="02020603050405020304" pitchFamily="18" charset="0"/>
                <a:ea typeface="Palatino-Roman"/>
                <a:cs typeface="Times New Roman" panose="02020603050405020304" pitchFamily="18" charset="0"/>
              </a:rPr>
              <a:t>Civil</a:t>
            </a:r>
            <a:r>
              <a:rPr lang="x-none" sz="1800" dirty="0">
                <a:solidFill>
                  <a:srgbClr val="000000"/>
                </a:solidFill>
                <a:effectLst/>
                <a:latin typeface="Times New Roman" panose="02020603050405020304" pitchFamily="18" charset="0"/>
                <a:ea typeface="Palatino-Roman"/>
                <a:cs typeface="Times New Roman" panose="02020603050405020304" pitchFamily="18" charset="0"/>
              </a:rPr>
              <a:t>;</a:t>
            </a:r>
            <a:endParaRPr lang="pt-BR" sz="1600" dirty="0">
              <a:effectLst/>
              <a:latin typeface="Palatino-Roman"/>
              <a:ea typeface="Palatino-Roman"/>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800" dirty="0">
                <a:solidFill>
                  <a:srgbClr val="000000"/>
                </a:solidFill>
                <a:effectLst/>
                <a:latin typeface="Times New Roman" panose="02020603050405020304" pitchFamily="18" charset="0"/>
                <a:ea typeface="Palatino-Roman"/>
                <a:cs typeface="Times New Roman" panose="02020603050405020304" pitchFamily="18" charset="0"/>
              </a:rPr>
              <a:t>8º semestre - </a:t>
            </a:r>
            <a:r>
              <a:rPr lang="x-none" sz="1800" dirty="0">
                <a:solidFill>
                  <a:srgbClr val="000000"/>
                </a:solidFill>
                <a:effectLst/>
                <a:latin typeface="Times New Roman" panose="02020603050405020304" pitchFamily="18" charset="0"/>
                <a:ea typeface="Palatino-Roman"/>
                <a:cs typeface="Times New Roman" panose="02020603050405020304" pitchFamily="18" charset="0"/>
              </a:rPr>
              <a:t>Prática simulada II - </a:t>
            </a:r>
            <a:r>
              <a:rPr lang="pt-BR" sz="1800" dirty="0">
                <a:solidFill>
                  <a:srgbClr val="000000"/>
                </a:solidFill>
                <a:effectLst/>
                <a:latin typeface="Times New Roman" panose="02020603050405020304" pitchFamily="18" charset="0"/>
                <a:ea typeface="Palatino-Roman"/>
                <a:cs typeface="Times New Roman" panose="02020603050405020304" pitchFamily="18" charset="0"/>
              </a:rPr>
              <a:t>Previdenciário</a:t>
            </a:r>
            <a:r>
              <a:rPr lang="x-none" sz="1800" dirty="0">
                <a:solidFill>
                  <a:srgbClr val="000000"/>
                </a:solidFill>
                <a:effectLst/>
                <a:latin typeface="Times New Roman" panose="02020603050405020304" pitchFamily="18" charset="0"/>
                <a:ea typeface="Palatino-Roman"/>
                <a:cs typeface="Times New Roman" panose="02020603050405020304" pitchFamily="18" charset="0"/>
              </a:rPr>
              <a:t>;</a:t>
            </a:r>
            <a:endParaRPr lang="pt-BR" sz="1600" dirty="0">
              <a:effectLst/>
              <a:latin typeface="Palatino-Roman"/>
              <a:ea typeface="Palatino-Roman"/>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800" dirty="0">
                <a:solidFill>
                  <a:srgbClr val="000000"/>
                </a:solidFill>
                <a:effectLst/>
                <a:latin typeface="Times New Roman" panose="02020603050405020304" pitchFamily="18" charset="0"/>
                <a:ea typeface="Palatino-Roman"/>
                <a:cs typeface="Times New Roman" panose="02020603050405020304" pitchFamily="18" charset="0"/>
              </a:rPr>
              <a:t>9º semestre - </a:t>
            </a:r>
            <a:r>
              <a:rPr lang="x-none" sz="1800" dirty="0">
                <a:solidFill>
                  <a:srgbClr val="000000"/>
                </a:solidFill>
                <a:effectLst/>
                <a:latin typeface="Times New Roman" panose="02020603050405020304" pitchFamily="18" charset="0"/>
                <a:ea typeface="Palatino-Roman"/>
                <a:cs typeface="Times New Roman" panose="02020603050405020304" pitchFamily="18" charset="0"/>
              </a:rPr>
              <a:t>Prática simulada III - </a:t>
            </a:r>
            <a:r>
              <a:rPr lang="pt-BR" sz="1800" dirty="0">
                <a:solidFill>
                  <a:srgbClr val="000000"/>
                </a:solidFill>
                <a:effectLst/>
                <a:latin typeface="Times New Roman" panose="02020603050405020304" pitchFamily="18" charset="0"/>
                <a:ea typeface="Palatino-Roman"/>
                <a:cs typeface="Times New Roman" panose="02020603050405020304" pitchFamily="18" charset="0"/>
              </a:rPr>
              <a:t>Penal</a:t>
            </a:r>
            <a:r>
              <a:rPr lang="x-none" sz="1800" dirty="0">
                <a:solidFill>
                  <a:srgbClr val="000000"/>
                </a:solidFill>
                <a:effectLst/>
                <a:latin typeface="Times New Roman" panose="02020603050405020304" pitchFamily="18" charset="0"/>
                <a:ea typeface="Palatino-Roman"/>
                <a:cs typeface="Times New Roman" panose="02020603050405020304" pitchFamily="18" charset="0"/>
              </a:rPr>
              <a:t>;</a:t>
            </a:r>
            <a:endParaRPr lang="pt-BR" sz="1600" dirty="0">
              <a:effectLst/>
              <a:latin typeface="Palatino-Roman"/>
              <a:ea typeface="Palatino-Roman"/>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800" dirty="0">
                <a:solidFill>
                  <a:srgbClr val="000000"/>
                </a:solidFill>
                <a:effectLst/>
                <a:latin typeface="Times New Roman" panose="02020603050405020304" pitchFamily="18" charset="0"/>
                <a:ea typeface="Palatino-Roman"/>
                <a:cs typeface="Times New Roman" panose="02020603050405020304" pitchFamily="18" charset="0"/>
              </a:rPr>
              <a:t>10º semestre - Prática Simulada IV - Trabalho</a:t>
            </a:r>
            <a:endParaRPr lang="pt-BR" sz="1600" dirty="0">
              <a:effectLst/>
              <a:latin typeface="Palatino-Roman"/>
              <a:ea typeface="Palatino-Roman"/>
              <a:cs typeface="Times New Roman" panose="02020603050405020304" pitchFamily="18" charset="0"/>
            </a:endParaRPr>
          </a:p>
        </p:txBody>
      </p:sp>
      <p:sp>
        <p:nvSpPr>
          <p:cNvPr id="7" name="CaixaDeTexto 6">
            <a:extLst>
              <a:ext uri="{FF2B5EF4-FFF2-40B4-BE49-F238E27FC236}">
                <a16:creationId xmlns:a16="http://schemas.microsoft.com/office/drawing/2014/main" id="{500B3E07-870A-BF76-F43B-BC3748618B5C}"/>
              </a:ext>
            </a:extLst>
          </p:cNvPr>
          <p:cNvSpPr txBox="1"/>
          <p:nvPr/>
        </p:nvSpPr>
        <p:spPr>
          <a:xfrm>
            <a:off x="2895600" y="152400"/>
            <a:ext cx="6098344" cy="416204"/>
          </a:xfrm>
          <a:prstGeom prst="rect">
            <a:avLst/>
          </a:prstGeom>
          <a:noFill/>
        </p:spPr>
        <p:txBody>
          <a:bodyPr wrap="square">
            <a:spAutoFit/>
          </a:bodyPr>
          <a:lstStyle/>
          <a:p>
            <a:pPr algn="just">
              <a:lnSpc>
                <a:spcPct val="130000"/>
              </a:lnSpc>
              <a:spcBef>
                <a:spcPts val="1200"/>
              </a:spcBef>
              <a:spcAft>
                <a:spcPts val="1200"/>
              </a:spcAft>
            </a:pPr>
            <a:r>
              <a:rPr lang="x-none" sz="1800" b="1" dirty="0">
                <a:solidFill>
                  <a:schemeClr val="bg1"/>
                </a:solidFill>
                <a:effectLst/>
                <a:latin typeface="Times New Roman" panose="02020603050405020304" pitchFamily="18" charset="0"/>
                <a:ea typeface="Palatino-Roman"/>
              </a:rPr>
              <a:t>Coerência do Currículo com as DCNs e demais legislações</a:t>
            </a:r>
            <a:endParaRPr lang="pt-BR" sz="1800" b="1" dirty="0">
              <a:solidFill>
                <a:schemeClr val="bg1"/>
              </a:solidFill>
              <a:effectLst/>
              <a:latin typeface="Cambria" panose="02040503050406030204" pitchFamily="18" charset="0"/>
              <a:ea typeface="Palatino-Roman"/>
            </a:endParaRPr>
          </a:p>
        </p:txBody>
      </p:sp>
    </p:spTree>
    <p:extLst>
      <p:ext uri="{BB962C8B-B14F-4D97-AF65-F5344CB8AC3E}">
        <p14:creationId xmlns:p14="http://schemas.microsoft.com/office/powerpoint/2010/main" val="272889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5014336-F6DB-9A2C-4112-503A0D8A66F4}"/>
              </a:ext>
            </a:extLst>
          </p:cNvPr>
          <p:cNvPicPr>
            <a:picLocks noChangeAspect="1"/>
          </p:cNvPicPr>
          <p:nvPr/>
        </p:nvPicPr>
        <p:blipFill rotWithShape="1">
          <a:blip r:embed="rId2"/>
          <a:srcRect l="31875" t="16650" r="33125" b="5534"/>
          <a:stretch/>
        </p:blipFill>
        <p:spPr>
          <a:xfrm>
            <a:off x="152400" y="152400"/>
            <a:ext cx="5257800" cy="6572250"/>
          </a:xfrm>
          <a:prstGeom prst="rect">
            <a:avLst/>
          </a:prstGeom>
        </p:spPr>
      </p:pic>
      <p:pic>
        <p:nvPicPr>
          <p:cNvPr id="7" name="Imagem 6">
            <a:extLst>
              <a:ext uri="{FF2B5EF4-FFF2-40B4-BE49-F238E27FC236}">
                <a16:creationId xmlns:a16="http://schemas.microsoft.com/office/drawing/2014/main" id="{A287080E-56C5-AC6E-F858-1338D0B54231}"/>
              </a:ext>
            </a:extLst>
          </p:cNvPr>
          <p:cNvPicPr>
            <a:picLocks noChangeAspect="1"/>
          </p:cNvPicPr>
          <p:nvPr/>
        </p:nvPicPr>
        <p:blipFill rotWithShape="1">
          <a:blip r:embed="rId3"/>
          <a:srcRect l="37500" t="34436" r="39375" b="6646"/>
          <a:stretch/>
        </p:blipFill>
        <p:spPr>
          <a:xfrm>
            <a:off x="5562600" y="152399"/>
            <a:ext cx="6248400" cy="6549081"/>
          </a:xfrm>
          <a:prstGeom prst="rect">
            <a:avLst/>
          </a:prstGeom>
        </p:spPr>
      </p:pic>
    </p:spTree>
    <p:extLst>
      <p:ext uri="{BB962C8B-B14F-4D97-AF65-F5344CB8AC3E}">
        <p14:creationId xmlns:p14="http://schemas.microsoft.com/office/powerpoint/2010/main" val="77317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DF58C77-028B-3F0D-179F-B2B37212836C}"/>
              </a:ext>
            </a:extLst>
          </p:cNvPr>
          <p:cNvPicPr>
            <a:picLocks noChangeAspect="1"/>
          </p:cNvPicPr>
          <p:nvPr/>
        </p:nvPicPr>
        <p:blipFill rotWithShape="1">
          <a:blip r:embed="rId2"/>
          <a:srcRect l="28125" t="23321" r="28125" b="21096"/>
          <a:stretch/>
        </p:blipFill>
        <p:spPr>
          <a:xfrm>
            <a:off x="381000" y="1066800"/>
            <a:ext cx="5334000" cy="5187462"/>
          </a:xfrm>
          <a:prstGeom prst="rect">
            <a:avLst/>
          </a:prstGeom>
        </p:spPr>
      </p:pic>
      <p:pic>
        <p:nvPicPr>
          <p:cNvPr id="7" name="Imagem 6">
            <a:extLst>
              <a:ext uri="{FF2B5EF4-FFF2-40B4-BE49-F238E27FC236}">
                <a16:creationId xmlns:a16="http://schemas.microsoft.com/office/drawing/2014/main" id="{369FA865-4C62-F8BA-7ADE-1E44F8EEE462}"/>
              </a:ext>
            </a:extLst>
          </p:cNvPr>
          <p:cNvPicPr>
            <a:picLocks noChangeAspect="1"/>
          </p:cNvPicPr>
          <p:nvPr/>
        </p:nvPicPr>
        <p:blipFill rotWithShape="1">
          <a:blip r:embed="rId3"/>
          <a:srcRect l="28125" t="21097" r="31875" b="21097"/>
          <a:stretch/>
        </p:blipFill>
        <p:spPr>
          <a:xfrm>
            <a:off x="5867400" y="1060938"/>
            <a:ext cx="5943600" cy="2596662"/>
          </a:xfrm>
          <a:prstGeom prst="rect">
            <a:avLst/>
          </a:prstGeom>
        </p:spPr>
      </p:pic>
      <p:pic>
        <p:nvPicPr>
          <p:cNvPr id="9" name="Imagem 8">
            <a:extLst>
              <a:ext uri="{FF2B5EF4-FFF2-40B4-BE49-F238E27FC236}">
                <a16:creationId xmlns:a16="http://schemas.microsoft.com/office/drawing/2014/main" id="{5DCEA8CE-B8CF-1F22-65E5-0E72746BB4D4}"/>
              </a:ext>
            </a:extLst>
          </p:cNvPr>
          <p:cNvPicPr>
            <a:picLocks noChangeAspect="1"/>
          </p:cNvPicPr>
          <p:nvPr/>
        </p:nvPicPr>
        <p:blipFill rotWithShape="1">
          <a:blip r:embed="rId4"/>
          <a:srcRect l="28125" t="23320" r="33125" b="23320"/>
          <a:stretch/>
        </p:blipFill>
        <p:spPr>
          <a:xfrm>
            <a:off x="5868572" y="3657600"/>
            <a:ext cx="5942428" cy="2596662"/>
          </a:xfrm>
          <a:prstGeom prst="rect">
            <a:avLst/>
          </a:prstGeom>
        </p:spPr>
      </p:pic>
    </p:spTree>
    <p:extLst>
      <p:ext uri="{BB962C8B-B14F-4D97-AF65-F5344CB8AC3E}">
        <p14:creationId xmlns:p14="http://schemas.microsoft.com/office/powerpoint/2010/main" val="9465059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3660666-E23B-A948-0415-6AC55CFDCFC9}"/>
              </a:ext>
            </a:extLst>
          </p:cNvPr>
          <p:cNvPicPr>
            <a:picLocks noChangeAspect="1"/>
          </p:cNvPicPr>
          <p:nvPr/>
        </p:nvPicPr>
        <p:blipFill rotWithShape="1">
          <a:blip r:embed="rId2"/>
          <a:srcRect l="15000" t="23320" r="16250" b="25544"/>
          <a:stretch/>
        </p:blipFill>
        <p:spPr>
          <a:xfrm>
            <a:off x="304800" y="838200"/>
            <a:ext cx="6195391" cy="2590800"/>
          </a:xfrm>
          <a:prstGeom prst="rect">
            <a:avLst/>
          </a:prstGeom>
        </p:spPr>
      </p:pic>
      <p:pic>
        <p:nvPicPr>
          <p:cNvPr id="7" name="Imagem 6">
            <a:extLst>
              <a:ext uri="{FF2B5EF4-FFF2-40B4-BE49-F238E27FC236}">
                <a16:creationId xmlns:a16="http://schemas.microsoft.com/office/drawing/2014/main" id="{3D3AFF10-8AC4-708F-94C3-65AC72503689}"/>
              </a:ext>
            </a:extLst>
          </p:cNvPr>
          <p:cNvPicPr>
            <a:picLocks noChangeAspect="1"/>
          </p:cNvPicPr>
          <p:nvPr/>
        </p:nvPicPr>
        <p:blipFill rotWithShape="1">
          <a:blip r:embed="rId3"/>
          <a:srcRect l="37500" t="22209" r="38125" b="21097"/>
          <a:stretch/>
        </p:blipFill>
        <p:spPr>
          <a:xfrm>
            <a:off x="7391400" y="933156"/>
            <a:ext cx="4267200" cy="5580185"/>
          </a:xfrm>
          <a:prstGeom prst="rect">
            <a:avLst/>
          </a:prstGeom>
        </p:spPr>
      </p:pic>
      <p:pic>
        <p:nvPicPr>
          <p:cNvPr id="9" name="Imagem 8">
            <a:extLst>
              <a:ext uri="{FF2B5EF4-FFF2-40B4-BE49-F238E27FC236}">
                <a16:creationId xmlns:a16="http://schemas.microsoft.com/office/drawing/2014/main" id="{6FF03E3C-DDEC-0D3C-EC84-880D3EDA3AAA}"/>
              </a:ext>
            </a:extLst>
          </p:cNvPr>
          <p:cNvPicPr>
            <a:picLocks noChangeAspect="1"/>
          </p:cNvPicPr>
          <p:nvPr/>
        </p:nvPicPr>
        <p:blipFill rotWithShape="1">
          <a:blip r:embed="rId4"/>
          <a:srcRect l="41250" t="26656" r="41250" b="19985"/>
          <a:stretch/>
        </p:blipFill>
        <p:spPr>
          <a:xfrm>
            <a:off x="838200" y="3581400"/>
            <a:ext cx="5562600" cy="3048000"/>
          </a:xfrm>
          <a:prstGeom prst="rect">
            <a:avLst/>
          </a:prstGeom>
        </p:spPr>
      </p:pic>
    </p:spTree>
    <p:extLst>
      <p:ext uri="{BB962C8B-B14F-4D97-AF65-F5344CB8AC3E}">
        <p14:creationId xmlns:p14="http://schemas.microsoft.com/office/powerpoint/2010/main" val="36150566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13" name="object 13"/>
          <p:cNvSpPr txBox="1"/>
          <p:nvPr/>
        </p:nvSpPr>
        <p:spPr>
          <a:xfrm>
            <a:off x="4267200" y="844423"/>
            <a:ext cx="7715630" cy="1304844"/>
          </a:xfrm>
          <a:prstGeom prst="rect">
            <a:avLst/>
          </a:prstGeom>
        </p:spPr>
        <p:txBody>
          <a:bodyPr vert="horz" wrap="square" lIns="0" tIns="12065" rIns="0" bIns="0" rtlCol="0">
            <a:spAutoFit/>
          </a:bodyPr>
          <a:lstStyle/>
          <a:p>
            <a:pPr marL="12700" marR="5080" indent="3502025" algn="r">
              <a:lnSpc>
                <a:spcPct val="100000"/>
              </a:lnSpc>
              <a:spcBef>
                <a:spcPts val="95"/>
              </a:spcBef>
            </a:pPr>
            <a:r>
              <a:rPr sz="2800" b="1" spc="-10" dirty="0">
                <a:latin typeface="Calibri"/>
                <a:cs typeface="Calibri"/>
              </a:rPr>
              <a:t>Matriz Curricular </a:t>
            </a:r>
            <a:r>
              <a:rPr sz="2800" b="1" spc="-620" dirty="0">
                <a:latin typeface="Calibri"/>
                <a:cs typeface="Calibri"/>
              </a:rPr>
              <a:t> </a:t>
            </a:r>
            <a:r>
              <a:rPr sz="2800" b="1" spc="-5" dirty="0">
                <a:latin typeface="Calibri"/>
                <a:cs typeface="Calibri"/>
              </a:rPr>
              <a:t>Atividades</a:t>
            </a:r>
            <a:r>
              <a:rPr sz="2800" b="1" spc="25" dirty="0">
                <a:latin typeface="Calibri"/>
                <a:cs typeface="Calibri"/>
              </a:rPr>
              <a:t> </a:t>
            </a:r>
            <a:r>
              <a:rPr sz="2800" b="1" spc="-10" dirty="0">
                <a:latin typeface="Calibri"/>
                <a:cs typeface="Calibri"/>
              </a:rPr>
              <a:t>Complementares</a:t>
            </a:r>
            <a:r>
              <a:rPr sz="2800" b="1" spc="70" dirty="0">
                <a:latin typeface="Calibri"/>
                <a:cs typeface="Calibri"/>
              </a:rPr>
              <a:t> </a:t>
            </a:r>
            <a:r>
              <a:rPr sz="2800" b="1" spc="-5" dirty="0">
                <a:latin typeface="Calibri"/>
                <a:cs typeface="Calibri"/>
              </a:rPr>
              <a:t>– 1</a:t>
            </a:r>
            <a:r>
              <a:rPr lang="pt-BR" sz="2800" b="1" spc="-5" dirty="0">
                <a:latin typeface="Calibri"/>
                <a:cs typeface="Calibri"/>
              </a:rPr>
              <a:t>9</a:t>
            </a:r>
            <a:r>
              <a:rPr sz="2800" b="1" spc="-5" dirty="0">
                <a:latin typeface="Calibri"/>
                <a:cs typeface="Calibri"/>
              </a:rPr>
              <a:t>0</a:t>
            </a:r>
            <a:r>
              <a:rPr sz="2800" b="1" spc="30" dirty="0">
                <a:latin typeface="Calibri"/>
                <a:cs typeface="Calibri"/>
              </a:rPr>
              <a:t> </a:t>
            </a:r>
            <a:r>
              <a:rPr sz="2800" b="1" spc="-5" dirty="0">
                <a:latin typeface="Calibri"/>
                <a:cs typeface="Calibri"/>
              </a:rPr>
              <a:t>Horas </a:t>
            </a:r>
            <a:r>
              <a:rPr sz="2800" b="1" spc="-620" dirty="0">
                <a:latin typeface="Calibri"/>
                <a:cs typeface="Calibri"/>
              </a:rPr>
              <a:t> </a:t>
            </a:r>
            <a:r>
              <a:rPr sz="2800" b="1" spc="-5" dirty="0">
                <a:latin typeface="Calibri"/>
                <a:cs typeface="Calibri"/>
              </a:rPr>
              <a:t>Aprimora</a:t>
            </a:r>
            <a:r>
              <a:rPr sz="2800" b="1" spc="30" dirty="0">
                <a:latin typeface="Calibri"/>
                <a:cs typeface="Calibri"/>
              </a:rPr>
              <a:t> </a:t>
            </a:r>
            <a:r>
              <a:rPr sz="2800" b="1" spc="-5" dirty="0">
                <a:latin typeface="Calibri"/>
                <a:cs typeface="Calibri"/>
              </a:rPr>
              <a:t>–</a:t>
            </a:r>
            <a:r>
              <a:rPr sz="2800" b="1" spc="10" dirty="0">
                <a:latin typeface="Calibri"/>
                <a:cs typeface="Calibri"/>
              </a:rPr>
              <a:t> </a:t>
            </a:r>
            <a:r>
              <a:rPr sz="2800" b="1" spc="-5" dirty="0">
                <a:latin typeface="Calibri"/>
                <a:cs typeface="Calibri"/>
              </a:rPr>
              <a:t>Extensão</a:t>
            </a:r>
            <a:r>
              <a:rPr sz="2800" b="1" dirty="0">
                <a:latin typeface="Calibri"/>
                <a:cs typeface="Calibri"/>
              </a:rPr>
              <a:t> </a:t>
            </a:r>
            <a:r>
              <a:rPr sz="2800" b="1" spc="-5" dirty="0">
                <a:latin typeface="Calibri"/>
                <a:cs typeface="Calibri"/>
              </a:rPr>
              <a:t>–</a:t>
            </a:r>
            <a:r>
              <a:rPr sz="2800" b="1" spc="10" dirty="0">
                <a:latin typeface="Calibri"/>
                <a:cs typeface="Calibri"/>
              </a:rPr>
              <a:t> </a:t>
            </a:r>
            <a:r>
              <a:rPr lang="pt-BR" sz="2800" b="1" spc="-5" dirty="0">
                <a:latin typeface="Calibri"/>
                <a:cs typeface="Calibri"/>
              </a:rPr>
              <a:t> Núcleo de Praticas Jurídicas</a:t>
            </a:r>
            <a:endParaRPr sz="2800" dirty="0">
              <a:latin typeface="Calibri"/>
              <a:cs typeface="Calibri"/>
            </a:endParaRPr>
          </a:p>
        </p:txBody>
      </p:sp>
      <p:sp>
        <p:nvSpPr>
          <p:cNvPr id="14" name="object 14"/>
          <p:cNvSpPr txBox="1"/>
          <p:nvPr/>
        </p:nvSpPr>
        <p:spPr>
          <a:xfrm>
            <a:off x="10878185" y="6261354"/>
            <a:ext cx="664210" cy="452120"/>
          </a:xfrm>
          <a:prstGeom prst="rect">
            <a:avLst/>
          </a:prstGeom>
        </p:spPr>
        <p:txBody>
          <a:bodyPr vert="horz" wrap="square" lIns="0" tIns="12065" rIns="0" bIns="0" rtlCol="0">
            <a:spAutoFit/>
          </a:bodyPr>
          <a:lstStyle/>
          <a:p>
            <a:pPr marL="12700">
              <a:lnSpc>
                <a:spcPct val="100000"/>
              </a:lnSpc>
              <a:spcBef>
                <a:spcPts val="95"/>
              </a:spcBef>
            </a:pPr>
            <a:r>
              <a:rPr sz="2800" b="1" spc="-5" dirty="0">
                <a:latin typeface="Calibri"/>
                <a:cs typeface="Calibri"/>
              </a:rPr>
              <a:t>NP</a:t>
            </a:r>
            <a:r>
              <a:rPr lang="pt-BR" sz="2800" b="1" spc="-5" dirty="0">
                <a:latin typeface="Calibri"/>
                <a:cs typeface="Calibri"/>
              </a:rPr>
              <a:t>J</a:t>
            </a:r>
            <a:endParaRPr sz="2800" dirty="0">
              <a:latin typeface="Calibri"/>
              <a:cs typeface="Calibri"/>
            </a:endParaRPr>
          </a:p>
        </p:txBody>
      </p:sp>
      <p:pic>
        <p:nvPicPr>
          <p:cNvPr id="16" name="Imagem 15">
            <a:extLst>
              <a:ext uri="{FF2B5EF4-FFF2-40B4-BE49-F238E27FC236}">
                <a16:creationId xmlns:a16="http://schemas.microsoft.com/office/drawing/2014/main" id="{490687EA-8069-5932-37D6-8FA287EB5CE6}"/>
              </a:ext>
            </a:extLst>
          </p:cNvPr>
          <p:cNvPicPr>
            <a:picLocks noChangeAspect="1"/>
          </p:cNvPicPr>
          <p:nvPr/>
        </p:nvPicPr>
        <p:blipFill>
          <a:blip r:embed="rId2"/>
          <a:stretch>
            <a:fillRect/>
          </a:stretch>
        </p:blipFill>
        <p:spPr>
          <a:xfrm>
            <a:off x="9316995" y="2969789"/>
            <a:ext cx="2646403" cy="3291231"/>
          </a:xfrm>
          <a:prstGeom prst="rect">
            <a:avLst/>
          </a:prstGeom>
        </p:spPr>
      </p:pic>
      <p:pic>
        <p:nvPicPr>
          <p:cNvPr id="18" name="Imagem 17">
            <a:extLst>
              <a:ext uri="{FF2B5EF4-FFF2-40B4-BE49-F238E27FC236}">
                <a16:creationId xmlns:a16="http://schemas.microsoft.com/office/drawing/2014/main" id="{1EC6CB4D-CD4B-BF2D-456D-6678E535ED74}"/>
              </a:ext>
            </a:extLst>
          </p:cNvPr>
          <p:cNvPicPr>
            <a:picLocks noChangeAspect="1"/>
          </p:cNvPicPr>
          <p:nvPr/>
        </p:nvPicPr>
        <p:blipFill>
          <a:blip r:embed="rId3"/>
          <a:stretch>
            <a:fillRect/>
          </a:stretch>
        </p:blipFill>
        <p:spPr>
          <a:xfrm>
            <a:off x="6502453" y="2969789"/>
            <a:ext cx="2699199" cy="3291231"/>
          </a:xfrm>
          <a:prstGeom prst="rect">
            <a:avLst/>
          </a:prstGeom>
        </p:spPr>
      </p:pic>
      <p:pic>
        <p:nvPicPr>
          <p:cNvPr id="20" name="Imagem 19">
            <a:extLst>
              <a:ext uri="{FF2B5EF4-FFF2-40B4-BE49-F238E27FC236}">
                <a16:creationId xmlns:a16="http://schemas.microsoft.com/office/drawing/2014/main" id="{090BD4D7-3CD9-6B55-A63A-B7594E419A22}"/>
              </a:ext>
            </a:extLst>
          </p:cNvPr>
          <p:cNvPicPr>
            <a:picLocks noChangeAspect="1"/>
          </p:cNvPicPr>
          <p:nvPr/>
        </p:nvPicPr>
        <p:blipFill>
          <a:blip r:embed="rId4"/>
          <a:stretch>
            <a:fillRect/>
          </a:stretch>
        </p:blipFill>
        <p:spPr>
          <a:xfrm>
            <a:off x="3810000" y="2969789"/>
            <a:ext cx="2625418" cy="3291231"/>
          </a:xfrm>
          <a:prstGeom prst="rect">
            <a:avLst/>
          </a:prstGeom>
        </p:spPr>
      </p:pic>
      <p:pic>
        <p:nvPicPr>
          <p:cNvPr id="22" name="Imagem 21">
            <a:extLst>
              <a:ext uri="{FF2B5EF4-FFF2-40B4-BE49-F238E27FC236}">
                <a16:creationId xmlns:a16="http://schemas.microsoft.com/office/drawing/2014/main" id="{35684F4A-CDD6-A898-DF72-E25AFFF1006D}"/>
              </a:ext>
            </a:extLst>
          </p:cNvPr>
          <p:cNvPicPr>
            <a:picLocks noChangeAspect="1"/>
          </p:cNvPicPr>
          <p:nvPr/>
        </p:nvPicPr>
        <p:blipFill>
          <a:blip r:embed="rId5"/>
          <a:stretch>
            <a:fillRect/>
          </a:stretch>
        </p:blipFill>
        <p:spPr>
          <a:xfrm>
            <a:off x="455229" y="2969789"/>
            <a:ext cx="3291231" cy="329123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457200" y="844423"/>
            <a:ext cx="12440030" cy="319959"/>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000" b="1" spc="-10" dirty="0">
                <a:latin typeface="Calibri"/>
                <a:cs typeface="Calibri"/>
              </a:rPr>
              <a:t>Atividade Complementar Grupo 4 – Atividade Sócios-Culturais, artísticos e esportivos  </a:t>
            </a:r>
            <a:endParaRPr sz="2000" dirty="0">
              <a:latin typeface="Calibri"/>
              <a:cs typeface="Calibri"/>
            </a:endParaRPr>
          </a:p>
        </p:txBody>
      </p:sp>
      <p:graphicFrame>
        <p:nvGraphicFramePr>
          <p:cNvPr id="21" name="Tabela 21">
            <a:extLst>
              <a:ext uri="{FF2B5EF4-FFF2-40B4-BE49-F238E27FC236}">
                <a16:creationId xmlns:a16="http://schemas.microsoft.com/office/drawing/2014/main" id="{E4A94058-0883-A4F0-0475-57F544F5E318}"/>
              </a:ext>
            </a:extLst>
          </p:cNvPr>
          <p:cNvGraphicFramePr>
            <a:graphicFrameLocks noGrp="1"/>
          </p:cNvGraphicFramePr>
          <p:nvPr>
            <p:extLst>
              <p:ext uri="{D42A27DB-BD31-4B8C-83A1-F6EECF244321}">
                <p14:modId xmlns:p14="http://schemas.microsoft.com/office/powerpoint/2010/main" val="3151689095"/>
              </p:ext>
            </p:extLst>
          </p:nvPr>
        </p:nvGraphicFramePr>
        <p:xfrm>
          <a:off x="2819400" y="1752600"/>
          <a:ext cx="8128000" cy="212344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4 – Sócio Culturais, artísticos e esportivos</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2022.2</a:t>
                      </a:r>
                    </a:p>
                  </a:txBody>
                  <a:tcPr/>
                </a:tc>
                <a:tc>
                  <a:txBody>
                    <a:bodyPr/>
                    <a:lstStyle/>
                    <a:p>
                      <a:pPr algn="ctr"/>
                      <a:r>
                        <a:rPr lang="pt-BR" dirty="0"/>
                        <a:t>Participação no Movimento Social Mulheres no Brasil</a:t>
                      </a:r>
                    </a:p>
                  </a:txBody>
                  <a:tcPr/>
                </a:tc>
                <a:extLst>
                  <a:ext uri="{0D108BD9-81ED-4DB2-BD59-A6C34878D82A}">
                    <a16:rowId xmlns:a16="http://schemas.microsoft.com/office/drawing/2014/main" val="3922326194"/>
                  </a:ext>
                </a:extLst>
              </a:tr>
              <a:tr h="370840">
                <a:tc>
                  <a:txBody>
                    <a:bodyPr/>
                    <a:lstStyle/>
                    <a:p>
                      <a:pPr algn="ctr"/>
                      <a:r>
                        <a:rPr lang="pt-BR" dirty="0"/>
                        <a:t>2022.1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Bate papo Cultural: Direito e Música </a:t>
                      </a:r>
                    </a:p>
                  </a:txBody>
                  <a:tcPr/>
                </a:tc>
                <a:extLst>
                  <a:ext uri="{0D108BD9-81ED-4DB2-BD59-A6C34878D82A}">
                    <a16:rowId xmlns:a16="http://schemas.microsoft.com/office/drawing/2014/main" val="3237482542"/>
                  </a:ext>
                </a:extLst>
              </a:tr>
              <a:tr h="370840">
                <a:tc>
                  <a:txBody>
                    <a:bodyPr/>
                    <a:lstStyle/>
                    <a:p>
                      <a:pPr algn="ctr"/>
                      <a:r>
                        <a:rPr lang="pt-BR" dirty="0"/>
                        <a:t>2019.1 e 2022.2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Maratona OAB</a:t>
                      </a:r>
                    </a:p>
                  </a:txBody>
                  <a:tcPr/>
                </a:tc>
                <a:extLst>
                  <a:ext uri="{0D108BD9-81ED-4DB2-BD59-A6C34878D82A}">
                    <a16:rowId xmlns:a16="http://schemas.microsoft.com/office/drawing/2014/main" val="2839582037"/>
                  </a:ext>
                </a:extLst>
              </a:tr>
            </a:tbl>
          </a:graphicData>
        </a:graphic>
      </p:graphicFrame>
    </p:spTree>
    <p:extLst>
      <p:ext uri="{BB962C8B-B14F-4D97-AF65-F5344CB8AC3E}">
        <p14:creationId xmlns:p14="http://schemas.microsoft.com/office/powerpoint/2010/main" val="20842657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D83836B-789C-226A-9202-482F7FB74A20}"/>
              </a:ext>
            </a:extLst>
          </p:cNvPr>
          <p:cNvPicPr>
            <a:picLocks noChangeAspect="1"/>
          </p:cNvPicPr>
          <p:nvPr/>
        </p:nvPicPr>
        <p:blipFill rotWithShape="1">
          <a:blip r:embed="rId2"/>
          <a:srcRect l="31875" t="15539" r="33125" b="4422"/>
          <a:stretch/>
        </p:blipFill>
        <p:spPr>
          <a:xfrm>
            <a:off x="152400" y="228600"/>
            <a:ext cx="6248400" cy="6564086"/>
          </a:xfrm>
          <a:prstGeom prst="rect">
            <a:avLst/>
          </a:prstGeom>
        </p:spPr>
      </p:pic>
      <p:pic>
        <p:nvPicPr>
          <p:cNvPr id="7" name="Imagem 6">
            <a:extLst>
              <a:ext uri="{FF2B5EF4-FFF2-40B4-BE49-F238E27FC236}">
                <a16:creationId xmlns:a16="http://schemas.microsoft.com/office/drawing/2014/main" id="{F892D95F-B5C9-14EF-018E-FA6ECE786677}"/>
              </a:ext>
            </a:extLst>
          </p:cNvPr>
          <p:cNvPicPr>
            <a:picLocks noChangeAspect="1"/>
          </p:cNvPicPr>
          <p:nvPr/>
        </p:nvPicPr>
        <p:blipFill rotWithShape="1">
          <a:blip r:embed="rId3"/>
          <a:srcRect l="32500" t="17762" r="33125" b="4421"/>
          <a:stretch/>
        </p:blipFill>
        <p:spPr>
          <a:xfrm>
            <a:off x="6553200" y="228600"/>
            <a:ext cx="5486400" cy="6564086"/>
          </a:xfrm>
          <a:prstGeom prst="rect">
            <a:avLst/>
          </a:prstGeom>
        </p:spPr>
      </p:pic>
    </p:spTree>
    <p:extLst>
      <p:ext uri="{BB962C8B-B14F-4D97-AF65-F5344CB8AC3E}">
        <p14:creationId xmlns:p14="http://schemas.microsoft.com/office/powerpoint/2010/main" val="13492390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ABB5554-DEB0-E2D8-09F2-2B7D755526B4}"/>
              </a:ext>
            </a:extLst>
          </p:cNvPr>
          <p:cNvPicPr>
            <a:picLocks noChangeAspect="1"/>
          </p:cNvPicPr>
          <p:nvPr/>
        </p:nvPicPr>
        <p:blipFill rotWithShape="1">
          <a:blip r:embed="rId2"/>
          <a:srcRect l="31875" t="19961" r="33125" b="5654"/>
          <a:stretch/>
        </p:blipFill>
        <p:spPr>
          <a:xfrm>
            <a:off x="152400" y="762000"/>
            <a:ext cx="6172200" cy="5791200"/>
          </a:xfrm>
          <a:prstGeom prst="rect">
            <a:avLst/>
          </a:prstGeom>
        </p:spPr>
      </p:pic>
      <p:pic>
        <p:nvPicPr>
          <p:cNvPr id="9" name="Imagem 8">
            <a:extLst>
              <a:ext uri="{FF2B5EF4-FFF2-40B4-BE49-F238E27FC236}">
                <a16:creationId xmlns:a16="http://schemas.microsoft.com/office/drawing/2014/main" id="{8DF13DF5-FE2F-CA21-E84D-C39576E93A29}"/>
              </a:ext>
            </a:extLst>
          </p:cNvPr>
          <p:cNvPicPr>
            <a:picLocks noChangeAspect="1"/>
          </p:cNvPicPr>
          <p:nvPr/>
        </p:nvPicPr>
        <p:blipFill rotWithShape="1">
          <a:blip r:embed="rId3"/>
          <a:srcRect l="36249" t="20541" r="36251" b="19985"/>
          <a:stretch/>
        </p:blipFill>
        <p:spPr>
          <a:xfrm>
            <a:off x="6553199" y="767862"/>
            <a:ext cx="4758035" cy="5785338"/>
          </a:xfrm>
          <a:prstGeom prst="rect">
            <a:avLst/>
          </a:prstGeom>
        </p:spPr>
      </p:pic>
    </p:spTree>
    <p:extLst>
      <p:ext uri="{BB962C8B-B14F-4D97-AF65-F5344CB8AC3E}">
        <p14:creationId xmlns:p14="http://schemas.microsoft.com/office/powerpoint/2010/main" val="40881595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1F08B3F-BD8E-0977-E944-E92557084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05840"/>
            <a:ext cx="5257800" cy="5547360"/>
          </a:xfrm>
          <a:prstGeom prst="rect">
            <a:avLst/>
          </a:prstGeom>
        </p:spPr>
      </p:pic>
      <p:pic>
        <p:nvPicPr>
          <p:cNvPr id="5" name="Imagem 4">
            <a:extLst>
              <a:ext uri="{FF2B5EF4-FFF2-40B4-BE49-F238E27FC236}">
                <a16:creationId xmlns:a16="http://schemas.microsoft.com/office/drawing/2014/main" id="{E13A0AC4-AE54-7BDC-6C26-95ED1CB3F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005840"/>
            <a:ext cx="6324600" cy="2423160"/>
          </a:xfrm>
          <a:prstGeom prst="rect">
            <a:avLst/>
          </a:prstGeom>
        </p:spPr>
      </p:pic>
      <p:pic>
        <p:nvPicPr>
          <p:cNvPr id="6" name="Imagem 5">
            <a:extLst>
              <a:ext uri="{FF2B5EF4-FFF2-40B4-BE49-F238E27FC236}">
                <a16:creationId xmlns:a16="http://schemas.microsoft.com/office/drawing/2014/main" id="{B934E6D3-7537-EAC8-9F1D-A42BBE129B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539734"/>
            <a:ext cx="6324600" cy="3013466"/>
          </a:xfrm>
          <a:prstGeom prst="rect">
            <a:avLst/>
          </a:prstGeom>
        </p:spPr>
      </p:pic>
    </p:spTree>
    <p:extLst>
      <p:ext uri="{BB962C8B-B14F-4D97-AF65-F5344CB8AC3E}">
        <p14:creationId xmlns:p14="http://schemas.microsoft.com/office/powerpoint/2010/main" val="18329255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2819400" y="844423"/>
            <a:ext cx="9163430" cy="319959"/>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000" b="1" spc="-10" dirty="0">
                <a:latin typeface="Calibri"/>
                <a:cs typeface="Calibri"/>
              </a:rPr>
              <a:t>Atividade Complementar Grupo 5 – Outras Atividades</a:t>
            </a:r>
            <a:endParaRPr sz="2000" dirty="0">
              <a:latin typeface="Calibri"/>
              <a:cs typeface="Calibri"/>
            </a:endParaRPr>
          </a:p>
        </p:txBody>
      </p:sp>
      <p:graphicFrame>
        <p:nvGraphicFramePr>
          <p:cNvPr id="21" name="Tabela 21">
            <a:extLst>
              <a:ext uri="{FF2B5EF4-FFF2-40B4-BE49-F238E27FC236}">
                <a16:creationId xmlns:a16="http://schemas.microsoft.com/office/drawing/2014/main" id="{E4A94058-0883-A4F0-0475-57F544F5E318}"/>
              </a:ext>
            </a:extLst>
          </p:cNvPr>
          <p:cNvGraphicFramePr>
            <a:graphicFrameLocks noGrp="1"/>
          </p:cNvGraphicFramePr>
          <p:nvPr>
            <p:extLst>
              <p:ext uri="{D42A27DB-BD31-4B8C-83A1-F6EECF244321}">
                <p14:modId xmlns:p14="http://schemas.microsoft.com/office/powerpoint/2010/main" val="1748229434"/>
              </p:ext>
            </p:extLst>
          </p:nvPr>
        </p:nvGraphicFramePr>
        <p:xfrm>
          <a:off x="2819400" y="1752600"/>
          <a:ext cx="8128000" cy="386080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5 – Outras Atividades</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 – Visita Técnica</a:t>
                      </a:r>
                    </a:p>
                  </a:txBody>
                  <a:tcPr/>
                </a:tc>
                <a:extLst>
                  <a:ext uri="{0D108BD9-81ED-4DB2-BD59-A6C34878D82A}">
                    <a16:rowId xmlns:a16="http://schemas.microsoft.com/office/drawing/2014/main" val="2131393059"/>
                  </a:ext>
                </a:extLst>
              </a:tr>
              <a:tr h="370840">
                <a:tc>
                  <a:txBody>
                    <a:bodyPr/>
                    <a:lstStyle/>
                    <a:p>
                      <a:pPr algn="ctr"/>
                      <a:r>
                        <a:rPr lang="pt-BR" dirty="0"/>
                        <a:t>2019.2</a:t>
                      </a:r>
                    </a:p>
                  </a:txBody>
                  <a:tcPr/>
                </a:tc>
                <a:tc>
                  <a:txBody>
                    <a:bodyPr/>
                    <a:lstStyle/>
                    <a:p>
                      <a:pPr algn="ctr"/>
                      <a:r>
                        <a:rPr lang="pt-BR" dirty="0"/>
                        <a:t>Conhecendo Direito: Visita na OAB e JUCEPA</a:t>
                      </a:r>
                    </a:p>
                  </a:txBody>
                  <a:tcPr/>
                </a:tc>
                <a:extLst>
                  <a:ext uri="{0D108BD9-81ED-4DB2-BD59-A6C34878D82A}">
                    <a16:rowId xmlns:a16="http://schemas.microsoft.com/office/drawing/2014/main" val="3922326194"/>
                  </a:ext>
                </a:extLst>
              </a:tr>
              <a:tr h="370840">
                <a:tc>
                  <a:txBody>
                    <a:bodyPr/>
                    <a:lstStyle/>
                    <a:p>
                      <a:pPr algn="ctr"/>
                      <a:r>
                        <a:rPr lang="pt-BR" dirty="0"/>
                        <a:t>2021.2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Conhecendo Direito: Visita na OAB e JUCEPA</a:t>
                      </a:r>
                    </a:p>
                  </a:txBody>
                  <a:tcPr/>
                </a:tc>
                <a:extLst>
                  <a:ext uri="{0D108BD9-81ED-4DB2-BD59-A6C34878D82A}">
                    <a16:rowId xmlns:a16="http://schemas.microsoft.com/office/drawing/2014/main" val="3237482542"/>
                  </a:ext>
                </a:extLst>
              </a:tr>
              <a:tr h="370840">
                <a:tc>
                  <a:txBody>
                    <a:bodyPr/>
                    <a:lstStyle/>
                    <a:p>
                      <a:pPr algn="ctr"/>
                      <a:r>
                        <a:rPr lang="pt-BR" dirty="0"/>
                        <a:t>2022.1 a 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Visitas Técnicas assistidas e Master </a:t>
                      </a:r>
                      <a:r>
                        <a:rPr lang="pt-BR" dirty="0" err="1"/>
                        <a:t>Class</a:t>
                      </a:r>
                      <a:r>
                        <a:rPr lang="pt-BR" dirty="0"/>
                        <a:t> na Escola Judiciária do TJPA</a:t>
                      </a:r>
                    </a:p>
                  </a:txBody>
                  <a:tcPr/>
                </a:tc>
                <a:extLst>
                  <a:ext uri="{0D108BD9-81ED-4DB2-BD59-A6C34878D82A}">
                    <a16:rowId xmlns:a16="http://schemas.microsoft.com/office/drawing/2014/main" val="2839582037"/>
                  </a:ext>
                </a:extLst>
              </a:tr>
              <a:tr h="370840">
                <a:tc>
                  <a:txBody>
                    <a:bodyPr/>
                    <a:lstStyle/>
                    <a:p>
                      <a:pPr algn="ctr"/>
                      <a:endParaRPr lang="pt-BR" dirty="0"/>
                    </a:p>
                    <a:p>
                      <a:pPr algn="ctr"/>
                      <a:endParaRPr lang="pt-BR" dirty="0"/>
                    </a:p>
                    <a:p>
                      <a:pPr algn="just"/>
                      <a:r>
                        <a:rPr lang="pt-BR" dirty="0"/>
                        <a:t>2022.1 e 2022.2</a:t>
                      </a:r>
                    </a:p>
                  </a:txBody>
                  <a:tcPr/>
                </a:tc>
                <a:tc>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pt-BR" dirty="0"/>
                        <a:t>Visita técnica assistida no Lar de Maria: É uma fundação que  visa oferecer condições de desenvolvimento da cidadania a crianças, adolescente e seus familiares que se encontram em vulnerabilidade social, buscando uma vida digna e respeitada como seres humanos. </a:t>
                      </a:r>
                      <a:r>
                        <a:rPr lang="pt-BR" dirty="0" err="1"/>
                        <a:t>Obs</a:t>
                      </a:r>
                      <a:r>
                        <a:rPr lang="pt-BR" dirty="0"/>
                        <a:t>: A faculdade celebrou um Convênio com a entidade chamado COSMOLAR</a:t>
                      </a:r>
                    </a:p>
                  </a:txBody>
                  <a:tcPr/>
                </a:tc>
                <a:extLst>
                  <a:ext uri="{0D108BD9-81ED-4DB2-BD59-A6C34878D82A}">
                    <a16:rowId xmlns:a16="http://schemas.microsoft.com/office/drawing/2014/main" val="1476144538"/>
                  </a:ext>
                </a:extLst>
              </a:tr>
            </a:tbl>
          </a:graphicData>
        </a:graphic>
      </p:graphicFrame>
    </p:spTree>
    <p:extLst>
      <p:ext uri="{BB962C8B-B14F-4D97-AF65-F5344CB8AC3E}">
        <p14:creationId xmlns:p14="http://schemas.microsoft.com/office/powerpoint/2010/main" val="2015742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
        <p:nvSpPr>
          <p:cNvPr id="8" name="object 8"/>
          <p:cNvSpPr txBox="1"/>
          <p:nvPr/>
        </p:nvSpPr>
        <p:spPr>
          <a:xfrm>
            <a:off x="2819400" y="844423"/>
            <a:ext cx="9163430" cy="319959"/>
          </a:xfrm>
          <a:prstGeom prst="rect">
            <a:avLst/>
          </a:prstGeom>
        </p:spPr>
        <p:txBody>
          <a:bodyPr vert="horz" wrap="square" lIns="0" tIns="12065" rIns="0" bIns="0" rtlCol="0">
            <a:spAutoFit/>
          </a:bodyPr>
          <a:lstStyle/>
          <a:p>
            <a:pPr marL="12700" marR="5080" indent="3502025" algn="just">
              <a:lnSpc>
                <a:spcPct val="100000"/>
              </a:lnSpc>
              <a:spcBef>
                <a:spcPts val="95"/>
              </a:spcBef>
            </a:pPr>
            <a:r>
              <a:rPr lang="pt-BR" sz="2000" b="1" spc="-10" dirty="0">
                <a:latin typeface="Calibri"/>
                <a:cs typeface="Calibri"/>
              </a:rPr>
              <a:t>Atividade Complementar Grupo 5 – Outras Atividades</a:t>
            </a:r>
            <a:endParaRPr sz="2000" dirty="0">
              <a:latin typeface="Calibri"/>
              <a:cs typeface="Calibri"/>
            </a:endParaRPr>
          </a:p>
        </p:txBody>
      </p:sp>
      <p:graphicFrame>
        <p:nvGraphicFramePr>
          <p:cNvPr id="21" name="Tabela 21">
            <a:extLst>
              <a:ext uri="{FF2B5EF4-FFF2-40B4-BE49-F238E27FC236}">
                <a16:creationId xmlns:a16="http://schemas.microsoft.com/office/drawing/2014/main" id="{E4A94058-0883-A4F0-0475-57F544F5E318}"/>
              </a:ext>
            </a:extLst>
          </p:cNvPr>
          <p:cNvGraphicFramePr>
            <a:graphicFrameLocks noGrp="1"/>
          </p:cNvGraphicFramePr>
          <p:nvPr>
            <p:extLst>
              <p:ext uri="{D42A27DB-BD31-4B8C-83A1-F6EECF244321}">
                <p14:modId xmlns:p14="http://schemas.microsoft.com/office/powerpoint/2010/main" val="1438579203"/>
              </p:ext>
            </p:extLst>
          </p:nvPr>
        </p:nvGraphicFramePr>
        <p:xfrm>
          <a:off x="2819400" y="1752600"/>
          <a:ext cx="8128000" cy="4246880"/>
        </p:xfrm>
        <a:graphic>
          <a:graphicData uri="http://schemas.openxmlformats.org/drawingml/2006/table">
            <a:tbl>
              <a:tblPr firstRow="1" bandRow="1">
                <a:tableStyleId>{00A15C55-8517-42AA-B614-E9B94910E393}</a:tableStyleId>
              </a:tblPr>
              <a:tblGrid>
                <a:gridCol w="1463485">
                  <a:extLst>
                    <a:ext uri="{9D8B030D-6E8A-4147-A177-3AD203B41FA5}">
                      <a16:colId xmlns:a16="http://schemas.microsoft.com/office/drawing/2014/main" val="716385202"/>
                    </a:ext>
                  </a:extLst>
                </a:gridCol>
                <a:gridCol w="6664515">
                  <a:extLst>
                    <a:ext uri="{9D8B030D-6E8A-4147-A177-3AD203B41FA5}">
                      <a16:colId xmlns:a16="http://schemas.microsoft.com/office/drawing/2014/main" val="2226880718"/>
                    </a:ext>
                  </a:extLst>
                </a:gridCol>
              </a:tblGrid>
              <a:tr h="370840">
                <a:tc gridSpan="2">
                  <a:txBody>
                    <a:bodyPr/>
                    <a:lstStyle/>
                    <a:p>
                      <a:pPr algn="ctr"/>
                      <a:r>
                        <a:rPr lang="pt-BR" dirty="0"/>
                        <a:t>Atividades Complementares Grupo 5 – Outras Atividades</a:t>
                      </a:r>
                    </a:p>
                  </a:txBody>
                  <a:tcPr/>
                </a:tc>
                <a:tc hMerge="1">
                  <a:txBody>
                    <a:bodyPr/>
                    <a:lstStyle/>
                    <a:p>
                      <a:endParaRPr lang="pt-BR" dirty="0"/>
                    </a:p>
                  </a:txBody>
                  <a:tcPr/>
                </a:tc>
                <a:extLst>
                  <a:ext uri="{0D108BD9-81ED-4DB2-BD59-A6C34878D82A}">
                    <a16:rowId xmlns:a16="http://schemas.microsoft.com/office/drawing/2014/main" val="3377513088"/>
                  </a:ext>
                </a:extLst>
              </a:tr>
              <a:tr h="370840">
                <a:tc>
                  <a:txBody>
                    <a:bodyPr/>
                    <a:lstStyle/>
                    <a:p>
                      <a:pPr algn="ctr"/>
                      <a:r>
                        <a:rPr lang="pt-BR" dirty="0"/>
                        <a:t>Ano</a:t>
                      </a:r>
                    </a:p>
                  </a:txBody>
                  <a:tcPr/>
                </a:tc>
                <a:tc>
                  <a:txBody>
                    <a:bodyPr/>
                    <a:lstStyle/>
                    <a:p>
                      <a:pPr algn="ctr"/>
                      <a:r>
                        <a:rPr lang="pt-BR" dirty="0"/>
                        <a:t>Atividade</a:t>
                      </a:r>
                    </a:p>
                  </a:txBody>
                  <a:tcPr/>
                </a:tc>
                <a:extLst>
                  <a:ext uri="{0D108BD9-81ED-4DB2-BD59-A6C34878D82A}">
                    <a16:rowId xmlns:a16="http://schemas.microsoft.com/office/drawing/2014/main" val="2131393059"/>
                  </a:ext>
                </a:extLst>
              </a:tr>
              <a:tr h="370840">
                <a:tc>
                  <a:txBody>
                    <a:bodyPr/>
                    <a:lstStyle/>
                    <a:p>
                      <a:pPr algn="ctr"/>
                      <a:r>
                        <a:rPr lang="pt-BR" dirty="0"/>
                        <a:t>2022.1</a:t>
                      </a:r>
                    </a:p>
                  </a:txBody>
                  <a:tcPr/>
                </a:tc>
                <a:tc>
                  <a:txBody>
                    <a:bodyPr/>
                    <a:lstStyle/>
                    <a:p>
                      <a:pPr algn="ctr"/>
                      <a:r>
                        <a:rPr lang="pt-BR" dirty="0"/>
                        <a:t>Responsabilidade Social: </a:t>
                      </a:r>
                      <a:r>
                        <a:rPr lang="pt-BR" dirty="0" err="1"/>
                        <a:t>Emaus</a:t>
                      </a:r>
                      <a:r>
                        <a:rPr lang="pt-BR" dirty="0"/>
                        <a:t> x AMATRA doação de roupas usadas para a associação </a:t>
                      </a:r>
                    </a:p>
                  </a:txBody>
                  <a:tcPr/>
                </a:tc>
                <a:extLst>
                  <a:ext uri="{0D108BD9-81ED-4DB2-BD59-A6C34878D82A}">
                    <a16:rowId xmlns:a16="http://schemas.microsoft.com/office/drawing/2014/main" val="3922326194"/>
                  </a:ext>
                </a:extLst>
              </a:tr>
              <a:tr h="370840">
                <a:tc>
                  <a:txBody>
                    <a:bodyPr/>
                    <a:lstStyle/>
                    <a:p>
                      <a:pPr algn="ctr"/>
                      <a:r>
                        <a:rPr lang="pt-BR" dirty="0"/>
                        <a:t>2023.1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Responsabilidade Social: Ajuda humanitária para mulheres encarceradas</a:t>
                      </a:r>
                    </a:p>
                  </a:txBody>
                  <a:tcPr/>
                </a:tc>
                <a:extLst>
                  <a:ext uri="{0D108BD9-81ED-4DB2-BD59-A6C34878D82A}">
                    <a16:rowId xmlns:a16="http://schemas.microsoft.com/office/drawing/2014/main" val="3237482542"/>
                  </a:ext>
                </a:extLst>
              </a:tr>
              <a:tr h="370840">
                <a:tc>
                  <a:txBody>
                    <a:bodyPr/>
                    <a:lstStyle/>
                    <a:p>
                      <a:pPr algn="ctr"/>
                      <a:r>
                        <a:rPr lang="pt-BR" dirty="0"/>
                        <a:t>2022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NPJ Itinerante: Ação social na igreja Adventista e na Pastoral </a:t>
                      </a:r>
                      <a:r>
                        <a:rPr lang="pt-BR" dirty="0" err="1"/>
                        <a:t>Pernoh</a:t>
                      </a:r>
                      <a:endParaRPr lang="pt-BR" dirty="0"/>
                    </a:p>
                  </a:txBody>
                  <a:tcPr/>
                </a:tc>
                <a:extLst>
                  <a:ext uri="{0D108BD9-81ED-4DB2-BD59-A6C34878D82A}">
                    <a16:rowId xmlns:a16="http://schemas.microsoft.com/office/drawing/2014/main" val="2839582037"/>
                  </a:ext>
                </a:extLst>
              </a:tr>
              <a:tr h="370840">
                <a:tc>
                  <a:txBody>
                    <a:bodyPr/>
                    <a:lstStyle/>
                    <a:p>
                      <a:pPr algn="ctr"/>
                      <a:r>
                        <a:rPr lang="pt-BR" dirty="0"/>
                        <a:t>2021 e 2022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Papo de Qualidade: Priorizando a Saúde Mental</a:t>
                      </a:r>
                    </a:p>
                  </a:txBody>
                  <a:tcPr/>
                </a:tc>
                <a:extLst>
                  <a:ext uri="{0D108BD9-81ED-4DB2-BD59-A6C34878D82A}">
                    <a16:rowId xmlns:a16="http://schemas.microsoft.com/office/drawing/2014/main" val="1476144538"/>
                  </a:ext>
                </a:extLst>
              </a:tr>
              <a:tr h="370840">
                <a:tc>
                  <a:txBody>
                    <a:bodyPr/>
                    <a:lstStyle/>
                    <a:p>
                      <a:pPr algn="ctr"/>
                      <a:r>
                        <a:rPr lang="pt-BR" dirty="0"/>
                        <a:t>2019 a 2023</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Circuito Cosmopolita: Modalidade – Remota, Híbrida e Presencial</a:t>
                      </a:r>
                    </a:p>
                  </a:txBody>
                  <a:tcPr/>
                </a:tc>
                <a:extLst>
                  <a:ext uri="{0D108BD9-81ED-4DB2-BD59-A6C34878D82A}">
                    <a16:rowId xmlns:a16="http://schemas.microsoft.com/office/drawing/2014/main" val="3614764763"/>
                  </a:ext>
                </a:extLst>
              </a:tr>
              <a:tr h="370840">
                <a:tc>
                  <a:txBody>
                    <a:bodyPr/>
                    <a:lstStyle/>
                    <a:p>
                      <a:pPr algn="ctr"/>
                      <a:r>
                        <a:rPr lang="pt-BR" dirty="0"/>
                        <a:t>2020 a 2021</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Como estudar em Período Pandêmico</a:t>
                      </a:r>
                    </a:p>
                  </a:txBody>
                  <a:tcPr/>
                </a:tc>
                <a:extLst>
                  <a:ext uri="{0D108BD9-81ED-4DB2-BD59-A6C34878D82A}">
                    <a16:rowId xmlns:a16="http://schemas.microsoft.com/office/drawing/2014/main" val="3251122326"/>
                  </a:ext>
                </a:extLst>
              </a:tr>
              <a:tr h="370840">
                <a:tc>
                  <a:txBody>
                    <a:bodyPr/>
                    <a:lstStyle/>
                    <a:p>
                      <a:pPr algn="ctr"/>
                      <a:r>
                        <a:rPr lang="pt-BR" dirty="0"/>
                        <a:t>2020</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I e II Rodada da Carreira Jurídica</a:t>
                      </a:r>
                    </a:p>
                  </a:txBody>
                  <a:tcPr/>
                </a:tc>
                <a:extLst>
                  <a:ext uri="{0D108BD9-81ED-4DB2-BD59-A6C34878D82A}">
                    <a16:rowId xmlns:a16="http://schemas.microsoft.com/office/drawing/2014/main" val="1562346872"/>
                  </a:ext>
                </a:extLst>
              </a:tr>
              <a:tr h="370840">
                <a:tc>
                  <a:txBody>
                    <a:bodyPr/>
                    <a:lstStyle/>
                    <a:p>
                      <a:pPr algn="ctr"/>
                      <a:r>
                        <a:rPr lang="pt-BR" dirty="0"/>
                        <a:t>2021.2</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dirty="0"/>
                        <a:t>Semana do Empreendedorismo</a:t>
                      </a:r>
                    </a:p>
                  </a:txBody>
                  <a:tcPr/>
                </a:tc>
                <a:extLst>
                  <a:ext uri="{0D108BD9-81ED-4DB2-BD59-A6C34878D82A}">
                    <a16:rowId xmlns:a16="http://schemas.microsoft.com/office/drawing/2014/main" val="2025697259"/>
                  </a:ext>
                </a:extLst>
              </a:tr>
            </a:tbl>
          </a:graphicData>
        </a:graphic>
      </p:graphicFrame>
    </p:spTree>
    <p:extLst>
      <p:ext uri="{BB962C8B-B14F-4D97-AF65-F5344CB8AC3E}">
        <p14:creationId xmlns:p14="http://schemas.microsoft.com/office/powerpoint/2010/main" val="3237783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AD3D697F-02AA-6AF9-3582-67C1EF6B5607}"/>
              </a:ext>
            </a:extLst>
          </p:cNvPr>
          <p:cNvSpPr txBox="1"/>
          <p:nvPr/>
        </p:nvSpPr>
        <p:spPr>
          <a:xfrm>
            <a:off x="1479452" y="1221160"/>
            <a:ext cx="10668000" cy="2585323"/>
          </a:xfrm>
          <a:prstGeom prst="rect">
            <a:avLst/>
          </a:prstGeom>
          <a:noFill/>
        </p:spPr>
        <p:txBody>
          <a:bodyPr wrap="square">
            <a:spAutoFit/>
          </a:bodyPr>
          <a:lstStyle/>
          <a:p>
            <a:pPr indent="540385" algn="just" fontAlgn="base">
              <a:spcBef>
                <a:spcPts val="600"/>
              </a:spcBef>
            </a:pPr>
            <a:r>
              <a:rPr lang="x-none" sz="1800" dirty="0">
                <a:solidFill>
                  <a:srgbClr val="333333"/>
                </a:solidFill>
                <a:effectLst/>
                <a:latin typeface="Times New Roman" panose="02020603050405020304" pitchFamily="18" charset="0"/>
                <a:ea typeface="Times New Roman" panose="02020603050405020304" pitchFamily="18" charset="0"/>
              </a:rPr>
              <a:t>Com as Práticas Simuladas procura-se desenvolver e estimular nos acadêmicos a habilidade de aplicar o direito a uma realidade (ainda que simulada)</a:t>
            </a:r>
            <a:r>
              <a:rPr lang="x-none" sz="1800" dirty="0">
                <a:solidFill>
                  <a:srgbClr val="414042"/>
                </a:solidFill>
                <a:effectLst/>
                <a:latin typeface="Times New Roman" panose="02020603050405020304" pitchFamily="18" charset="0"/>
                <a:ea typeface="Times New Roman" panose="02020603050405020304" pitchFamily="18" charset="0"/>
              </a:rPr>
              <a:t> abordando discussão de processos judiciais reais, simulação de audiências, elaboração de peças processuais, julgamentos, visitas Técnicas aos órgãos competentes</a:t>
            </a:r>
            <a:r>
              <a:rPr lang="x-none" sz="1800" dirty="0">
                <a:solidFill>
                  <a:srgbClr val="333333"/>
                </a:solidFill>
                <a:effectLst/>
                <a:latin typeface="Times New Roman" panose="02020603050405020304" pitchFamily="18" charset="0"/>
                <a:ea typeface="Times New Roman" panose="02020603050405020304" pitchFamily="18" charset="0"/>
              </a:rPr>
              <a:t> para identificar a solução jurídica mais adequada a cada caso, explorando as possíveis alternativas. A Prática Simulada antecede a Prática Real para que o acadêmico já esteja seguro quando do atendimento de casos reais. No âmbito das disciplinas, portanto, somam a carga horária total de 160 horas Aulas e 133 horas relógios. As atividades realizadas estão em conformidade com a Lei nº 8.904/94, Portaria do Ministério da Educação nº 1.866/94, Resolução nº 09 do Conselho Nacional de Educação e Câmara de Educação Superior de 29 de setembro de 2004 e Lei n.º 11.788, de 25 de setembro de 2.008 e </a:t>
            </a:r>
            <a:r>
              <a:rPr lang="x-none" sz="1800" dirty="0">
                <a:solidFill>
                  <a:srgbClr val="000000"/>
                </a:solidFill>
                <a:effectLst/>
                <a:latin typeface="Times New Roman" panose="02020603050405020304" pitchFamily="18" charset="0"/>
                <a:ea typeface="Times New Roman" panose="02020603050405020304" pitchFamily="18" charset="0"/>
              </a:rPr>
              <a:t>Resolução CNE/CES 2 de abril de 2021.</a:t>
            </a:r>
            <a:endParaRPr lang="pt-BR" sz="1800" dirty="0">
              <a:effectLst/>
              <a:latin typeface="Times New Roman" panose="02020603050405020304" pitchFamily="18" charset="0"/>
              <a:ea typeface="Times New Roman" panose="02020603050405020304" pitchFamily="18" charset="0"/>
            </a:endParaRPr>
          </a:p>
        </p:txBody>
      </p:sp>
      <p:sp>
        <p:nvSpPr>
          <p:cNvPr id="7" name="CaixaDeTexto 6">
            <a:extLst>
              <a:ext uri="{FF2B5EF4-FFF2-40B4-BE49-F238E27FC236}">
                <a16:creationId xmlns:a16="http://schemas.microsoft.com/office/drawing/2014/main" id="{F2972FBE-BF62-8F29-7A12-AB22AFFA54BB}"/>
              </a:ext>
            </a:extLst>
          </p:cNvPr>
          <p:cNvSpPr txBox="1"/>
          <p:nvPr/>
        </p:nvSpPr>
        <p:spPr>
          <a:xfrm>
            <a:off x="1185203" y="3810000"/>
            <a:ext cx="10972800" cy="1631216"/>
          </a:xfrm>
          <a:prstGeom prst="rect">
            <a:avLst/>
          </a:prstGeom>
          <a:noFill/>
        </p:spPr>
        <p:txBody>
          <a:bodyPr wrap="square">
            <a:spAutoFit/>
          </a:bodyPr>
          <a:lstStyle/>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O estágio supervisionado, com 400 h/r, atende ao estabelecido no Art 7º das DCN;</a:t>
            </a:r>
            <a:endParaRPr lang="pt-BR" sz="1800" dirty="0">
              <a:effectLst/>
              <a:latin typeface="Times New Roman" panose="02020603050405020304" pitchFamily="18" charset="0"/>
              <a:ea typeface="Times New Roman" panose="02020603050405020304" pitchFamily="18" charset="0"/>
            </a:endParaRPr>
          </a:p>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As atividades complementares atendem ao Art. 8º da DCN, com estudos e práticas independentes presenciais e/ou a distância, a saber: monitorias, estágios; programas de extensão; estudos complementares; participação em cursos, seminários, conferências e congressos;</a:t>
            </a:r>
            <a:endParaRPr lang="pt-BR" sz="1800" dirty="0">
              <a:effectLst/>
              <a:latin typeface="Times New Roman" panose="02020603050405020304" pitchFamily="18" charset="0"/>
              <a:ea typeface="Times New Roman" panose="02020603050405020304" pitchFamily="18" charset="0"/>
            </a:endParaRPr>
          </a:p>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O Trabalho de Curso atende ao Art. 10 das DCN, e será feito sob orientação docente;</a:t>
            </a:r>
            <a:endParaRPr lang="pt-BR" sz="1800" dirty="0">
              <a:effectLst/>
              <a:latin typeface="Times New Roman" panose="02020603050405020304" pitchFamily="18" charset="0"/>
              <a:ea typeface="Times New Roman" panose="02020603050405020304" pitchFamily="18" charset="0"/>
            </a:endParaRPr>
          </a:p>
        </p:txBody>
      </p:sp>
      <p:sp>
        <p:nvSpPr>
          <p:cNvPr id="8" name="CaixaDeTexto 7">
            <a:extLst>
              <a:ext uri="{FF2B5EF4-FFF2-40B4-BE49-F238E27FC236}">
                <a16:creationId xmlns:a16="http://schemas.microsoft.com/office/drawing/2014/main" id="{6FAC8592-2CE4-2E92-424C-655DCB06F511}"/>
              </a:ext>
            </a:extLst>
          </p:cNvPr>
          <p:cNvSpPr txBox="1"/>
          <p:nvPr/>
        </p:nvSpPr>
        <p:spPr>
          <a:xfrm>
            <a:off x="3200400" y="152400"/>
            <a:ext cx="6098344" cy="416204"/>
          </a:xfrm>
          <a:prstGeom prst="rect">
            <a:avLst/>
          </a:prstGeom>
          <a:noFill/>
        </p:spPr>
        <p:txBody>
          <a:bodyPr wrap="square">
            <a:spAutoFit/>
          </a:bodyPr>
          <a:lstStyle/>
          <a:p>
            <a:pPr algn="just">
              <a:lnSpc>
                <a:spcPct val="130000"/>
              </a:lnSpc>
              <a:spcBef>
                <a:spcPts val="1200"/>
              </a:spcBef>
              <a:spcAft>
                <a:spcPts val="1200"/>
              </a:spcAft>
            </a:pPr>
            <a:r>
              <a:rPr lang="x-none" sz="1800" b="1" dirty="0">
                <a:solidFill>
                  <a:schemeClr val="bg1"/>
                </a:solidFill>
                <a:effectLst/>
                <a:latin typeface="Times New Roman" panose="02020603050405020304" pitchFamily="18" charset="0"/>
                <a:ea typeface="Palatino-Roman"/>
              </a:rPr>
              <a:t>Coerência do Currículo com as DCNs e demais legislações</a:t>
            </a:r>
            <a:endParaRPr lang="pt-BR" sz="1800" b="1" dirty="0">
              <a:solidFill>
                <a:schemeClr val="bg1"/>
              </a:solidFill>
              <a:effectLst/>
              <a:latin typeface="Cambria" panose="02040503050406030204" pitchFamily="18" charset="0"/>
              <a:ea typeface="Palatino-Roman"/>
            </a:endParaRPr>
          </a:p>
        </p:txBody>
      </p:sp>
    </p:spTree>
    <p:extLst>
      <p:ext uri="{BB962C8B-B14F-4D97-AF65-F5344CB8AC3E}">
        <p14:creationId xmlns:p14="http://schemas.microsoft.com/office/powerpoint/2010/main" val="27596395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B7EC6ED-4B6C-5B13-D90C-C16D5B577D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557093"/>
            <a:ext cx="4953000" cy="5049373"/>
          </a:xfrm>
          <a:prstGeom prst="rect">
            <a:avLst/>
          </a:prstGeom>
        </p:spPr>
      </p:pic>
      <p:sp>
        <p:nvSpPr>
          <p:cNvPr id="5" name="CaixaDeTexto 4">
            <a:extLst>
              <a:ext uri="{FF2B5EF4-FFF2-40B4-BE49-F238E27FC236}">
                <a16:creationId xmlns:a16="http://schemas.microsoft.com/office/drawing/2014/main" id="{7FAFF2C2-CDF3-FA6C-3A7D-246631905064}"/>
              </a:ext>
            </a:extLst>
          </p:cNvPr>
          <p:cNvSpPr txBox="1"/>
          <p:nvPr/>
        </p:nvSpPr>
        <p:spPr>
          <a:xfrm>
            <a:off x="1752600" y="1066800"/>
            <a:ext cx="4038600" cy="369332"/>
          </a:xfrm>
          <a:prstGeom prst="rect">
            <a:avLst/>
          </a:prstGeom>
          <a:noFill/>
        </p:spPr>
        <p:txBody>
          <a:bodyPr wrap="square" rtlCol="0">
            <a:spAutoFit/>
          </a:bodyPr>
          <a:lstStyle/>
          <a:p>
            <a:r>
              <a:rPr lang="pt-BR" b="1" dirty="0"/>
              <a:t>VISITA TECNICA LAR DE MARIA</a:t>
            </a:r>
          </a:p>
        </p:txBody>
      </p:sp>
      <p:pic>
        <p:nvPicPr>
          <p:cNvPr id="6" name="Imagem 5">
            <a:extLst>
              <a:ext uri="{FF2B5EF4-FFF2-40B4-BE49-F238E27FC236}">
                <a16:creationId xmlns:a16="http://schemas.microsoft.com/office/drawing/2014/main" id="{0952B579-5326-2364-F2AA-6C4850F17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762001"/>
            <a:ext cx="5400040" cy="3200400"/>
          </a:xfrm>
          <a:prstGeom prst="rect">
            <a:avLst/>
          </a:prstGeom>
        </p:spPr>
      </p:pic>
      <p:pic>
        <p:nvPicPr>
          <p:cNvPr id="7" name="Imagem 6">
            <a:extLst>
              <a:ext uri="{FF2B5EF4-FFF2-40B4-BE49-F238E27FC236}">
                <a16:creationId xmlns:a16="http://schemas.microsoft.com/office/drawing/2014/main" id="{04ACBA66-D736-85FA-6971-FDC68073F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1894" y="3995346"/>
            <a:ext cx="5400040" cy="2611120"/>
          </a:xfrm>
          <a:prstGeom prst="rect">
            <a:avLst/>
          </a:prstGeom>
        </p:spPr>
      </p:pic>
    </p:spTree>
    <p:extLst>
      <p:ext uri="{BB962C8B-B14F-4D97-AF65-F5344CB8AC3E}">
        <p14:creationId xmlns:p14="http://schemas.microsoft.com/office/powerpoint/2010/main" val="39145368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BE7C07D-F1C9-0BC5-CA85-35DED5ACF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62000"/>
            <a:ext cx="4648200" cy="5810250"/>
          </a:xfrm>
          <a:prstGeom prst="rect">
            <a:avLst/>
          </a:prstGeom>
        </p:spPr>
      </p:pic>
      <p:pic>
        <p:nvPicPr>
          <p:cNvPr id="5" name="Imagem 4">
            <a:extLst>
              <a:ext uri="{FF2B5EF4-FFF2-40B4-BE49-F238E27FC236}">
                <a16:creationId xmlns:a16="http://schemas.microsoft.com/office/drawing/2014/main" id="{9F974EF2-CAFD-C7AF-420E-220C6C3356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762000"/>
            <a:ext cx="7010400" cy="3153652"/>
          </a:xfrm>
          <a:prstGeom prst="rect">
            <a:avLst/>
          </a:prstGeom>
        </p:spPr>
      </p:pic>
      <p:pic>
        <p:nvPicPr>
          <p:cNvPr id="6" name="Imagem 5">
            <a:extLst>
              <a:ext uri="{FF2B5EF4-FFF2-40B4-BE49-F238E27FC236}">
                <a16:creationId xmlns:a16="http://schemas.microsoft.com/office/drawing/2014/main" id="{6D321B44-8798-C311-2108-31414D27B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788" y="4038600"/>
            <a:ext cx="3019425" cy="2652784"/>
          </a:xfrm>
          <a:prstGeom prst="rect">
            <a:avLst/>
          </a:prstGeom>
        </p:spPr>
      </p:pic>
      <p:pic>
        <p:nvPicPr>
          <p:cNvPr id="7" name="Imagem 6">
            <a:extLst>
              <a:ext uri="{FF2B5EF4-FFF2-40B4-BE49-F238E27FC236}">
                <a16:creationId xmlns:a16="http://schemas.microsoft.com/office/drawing/2014/main" id="{9E1CDA3F-EBC8-1287-397D-0DA9B4C8E8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401" y="4038600"/>
            <a:ext cx="3795199" cy="2618740"/>
          </a:xfrm>
          <a:prstGeom prst="rect">
            <a:avLst/>
          </a:prstGeom>
        </p:spPr>
      </p:pic>
    </p:spTree>
    <p:extLst>
      <p:ext uri="{BB962C8B-B14F-4D97-AF65-F5344CB8AC3E}">
        <p14:creationId xmlns:p14="http://schemas.microsoft.com/office/powerpoint/2010/main" val="21310326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4F97003-4968-F4C4-9E43-977F1B2B5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143000"/>
            <a:ext cx="4001770" cy="5001895"/>
          </a:xfrm>
          <a:prstGeom prst="rect">
            <a:avLst/>
          </a:prstGeom>
        </p:spPr>
      </p:pic>
      <p:pic>
        <p:nvPicPr>
          <p:cNvPr id="5" name="Imagem 4">
            <a:extLst>
              <a:ext uri="{FF2B5EF4-FFF2-40B4-BE49-F238E27FC236}">
                <a16:creationId xmlns:a16="http://schemas.microsoft.com/office/drawing/2014/main" id="{D0746AA9-09B0-3C6E-2CF9-C169C811B5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133157"/>
            <a:ext cx="3657600" cy="2510790"/>
          </a:xfrm>
          <a:prstGeom prst="rect">
            <a:avLst/>
          </a:prstGeom>
        </p:spPr>
      </p:pic>
      <p:pic>
        <p:nvPicPr>
          <p:cNvPr id="6" name="Imagem 5">
            <a:extLst>
              <a:ext uri="{FF2B5EF4-FFF2-40B4-BE49-F238E27FC236}">
                <a16:creationId xmlns:a16="http://schemas.microsoft.com/office/drawing/2014/main" id="{B811F1FC-20E6-7C70-95BE-42FC7626D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162" y="3716655"/>
            <a:ext cx="3657600" cy="2428240"/>
          </a:xfrm>
          <a:prstGeom prst="rect">
            <a:avLst/>
          </a:prstGeom>
        </p:spPr>
      </p:pic>
      <p:pic>
        <p:nvPicPr>
          <p:cNvPr id="8" name="Imagem 7">
            <a:extLst>
              <a:ext uri="{FF2B5EF4-FFF2-40B4-BE49-F238E27FC236}">
                <a16:creationId xmlns:a16="http://schemas.microsoft.com/office/drawing/2014/main" id="{8AD0F5D3-D7F4-47C5-D062-786494E31B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8830" y="1143000"/>
            <a:ext cx="3079115" cy="5001894"/>
          </a:xfrm>
          <a:prstGeom prst="rect">
            <a:avLst/>
          </a:prstGeom>
        </p:spPr>
      </p:pic>
    </p:spTree>
    <p:extLst>
      <p:ext uri="{BB962C8B-B14F-4D97-AF65-F5344CB8AC3E}">
        <p14:creationId xmlns:p14="http://schemas.microsoft.com/office/powerpoint/2010/main" val="38743677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a:extLst>
              <a:ext uri="{FF2B5EF4-FFF2-40B4-BE49-F238E27FC236}">
                <a16:creationId xmlns:a16="http://schemas.microsoft.com/office/drawing/2014/main" id="{CA051F0C-D922-4ED8-F20A-EA90EA0119B1}"/>
              </a:ext>
            </a:extLst>
          </p:cNvPr>
          <p:cNvPicPr>
            <a:picLocks noChangeAspect="1"/>
          </p:cNvPicPr>
          <p:nvPr/>
        </p:nvPicPr>
        <p:blipFill rotWithShape="1">
          <a:blip r:embed="rId2"/>
          <a:srcRect l="28750" t="31103" r="12501" b="19985"/>
          <a:stretch/>
        </p:blipFill>
        <p:spPr>
          <a:xfrm>
            <a:off x="838200" y="1231537"/>
            <a:ext cx="10515600" cy="4864463"/>
          </a:xfrm>
          <a:prstGeom prst="rect">
            <a:avLst/>
          </a:prstGeom>
        </p:spPr>
      </p:pic>
    </p:spTree>
    <p:extLst>
      <p:ext uri="{BB962C8B-B14F-4D97-AF65-F5344CB8AC3E}">
        <p14:creationId xmlns:p14="http://schemas.microsoft.com/office/powerpoint/2010/main" val="21947800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80E78D9-3016-C831-59D8-65AFD66BB1BB}"/>
              </a:ext>
            </a:extLst>
          </p:cNvPr>
          <p:cNvPicPr>
            <a:picLocks noChangeAspect="1"/>
          </p:cNvPicPr>
          <p:nvPr/>
        </p:nvPicPr>
        <p:blipFill rotWithShape="1">
          <a:blip r:embed="rId2"/>
          <a:srcRect l="26250" t="39995" r="11250" b="14426"/>
          <a:stretch/>
        </p:blipFill>
        <p:spPr>
          <a:xfrm>
            <a:off x="1981200" y="1981200"/>
            <a:ext cx="9378349" cy="3845123"/>
          </a:xfrm>
          <a:prstGeom prst="rect">
            <a:avLst/>
          </a:prstGeom>
        </p:spPr>
      </p:pic>
      <p:sp>
        <p:nvSpPr>
          <p:cNvPr id="6" name="CaixaDeTexto 5">
            <a:extLst>
              <a:ext uri="{FF2B5EF4-FFF2-40B4-BE49-F238E27FC236}">
                <a16:creationId xmlns:a16="http://schemas.microsoft.com/office/drawing/2014/main" id="{A770C5CB-2E22-4004-21C9-9F0DF35D4A8F}"/>
              </a:ext>
            </a:extLst>
          </p:cNvPr>
          <p:cNvSpPr txBox="1"/>
          <p:nvPr/>
        </p:nvSpPr>
        <p:spPr>
          <a:xfrm>
            <a:off x="8077200" y="1387614"/>
            <a:ext cx="5486400" cy="400110"/>
          </a:xfrm>
          <a:prstGeom prst="rect">
            <a:avLst/>
          </a:prstGeom>
          <a:noFill/>
        </p:spPr>
        <p:txBody>
          <a:bodyPr wrap="square" rtlCol="0">
            <a:spAutoFit/>
          </a:bodyPr>
          <a:lstStyle/>
          <a:p>
            <a:r>
              <a:rPr lang="pt-BR" sz="2000" b="1" spc="-5" dirty="0">
                <a:latin typeface="Calibri"/>
                <a:cs typeface="Calibri"/>
              </a:rPr>
              <a:t>Gamificação </a:t>
            </a:r>
            <a:r>
              <a:rPr lang="pt-BR" sz="2000" b="1" dirty="0">
                <a:latin typeface="Calibri"/>
                <a:cs typeface="Calibri"/>
              </a:rPr>
              <a:t>– O Poder dos </a:t>
            </a:r>
            <a:r>
              <a:rPr lang="pt-BR" sz="2000" b="1" spc="-5" dirty="0">
                <a:latin typeface="Calibri"/>
                <a:cs typeface="Calibri"/>
              </a:rPr>
              <a:t>Jogos</a:t>
            </a:r>
            <a:endParaRPr lang="pt-B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2854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a:extLst>
              <a:ext uri="{FF2B5EF4-FFF2-40B4-BE49-F238E27FC236}">
                <a16:creationId xmlns:a16="http://schemas.microsoft.com/office/drawing/2014/main" id="{EB9AADCC-19D1-3111-1920-DB04E4CB7041}"/>
              </a:ext>
            </a:extLst>
          </p:cNvPr>
          <p:cNvSpPr txBox="1"/>
          <p:nvPr/>
        </p:nvSpPr>
        <p:spPr>
          <a:xfrm>
            <a:off x="8077200" y="838200"/>
            <a:ext cx="3441700" cy="878840"/>
          </a:xfrm>
          <a:prstGeom prst="rect">
            <a:avLst/>
          </a:prstGeom>
        </p:spPr>
        <p:txBody>
          <a:bodyPr vert="horz" wrap="square" lIns="0" tIns="12065" rIns="0" bIns="0" rtlCol="0">
            <a:spAutoFit/>
          </a:bodyPr>
          <a:lstStyle/>
          <a:p>
            <a:pPr marR="5080" algn="r">
              <a:lnSpc>
                <a:spcPct val="100000"/>
              </a:lnSpc>
              <a:spcBef>
                <a:spcPts val="95"/>
              </a:spcBef>
            </a:pPr>
            <a:r>
              <a:rPr sz="2800" b="1" spc="-5" dirty="0">
                <a:latin typeface="Calibri"/>
                <a:cs typeface="Calibri"/>
              </a:rPr>
              <a:t>Estágio</a:t>
            </a:r>
            <a:r>
              <a:rPr sz="2800" b="1" spc="-55" dirty="0">
                <a:latin typeface="Calibri"/>
                <a:cs typeface="Calibri"/>
              </a:rPr>
              <a:t> </a:t>
            </a:r>
            <a:r>
              <a:rPr sz="2800" b="1" spc="-5" dirty="0">
                <a:latin typeface="Calibri"/>
                <a:cs typeface="Calibri"/>
              </a:rPr>
              <a:t>Supervisionado</a:t>
            </a:r>
            <a:endParaRPr sz="2800" dirty="0">
              <a:latin typeface="Calibri"/>
              <a:cs typeface="Calibri"/>
            </a:endParaRPr>
          </a:p>
          <a:p>
            <a:pPr marR="5715" algn="r">
              <a:lnSpc>
                <a:spcPct val="100000"/>
              </a:lnSpc>
            </a:pPr>
            <a:r>
              <a:rPr sz="2800" b="1" spc="-10" dirty="0">
                <a:latin typeface="Calibri"/>
                <a:cs typeface="Calibri"/>
              </a:rPr>
              <a:t>Convênios</a:t>
            </a:r>
            <a:endParaRPr sz="2800" dirty="0">
              <a:latin typeface="Calibri"/>
              <a:cs typeface="Calibri"/>
            </a:endParaRPr>
          </a:p>
        </p:txBody>
      </p:sp>
      <p:pic>
        <p:nvPicPr>
          <p:cNvPr id="7" name="Imagem 6">
            <a:extLst>
              <a:ext uri="{FF2B5EF4-FFF2-40B4-BE49-F238E27FC236}">
                <a16:creationId xmlns:a16="http://schemas.microsoft.com/office/drawing/2014/main" id="{82F21EDD-05E8-DB28-780E-5EB68DCCCA62}"/>
              </a:ext>
            </a:extLst>
          </p:cNvPr>
          <p:cNvPicPr>
            <a:picLocks noChangeAspect="1"/>
          </p:cNvPicPr>
          <p:nvPr/>
        </p:nvPicPr>
        <p:blipFill rotWithShape="1">
          <a:blip r:embed="rId2"/>
          <a:srcRect l="43750" t="23320" r="18125" b="8869"/>
          <a:stretch/>
        </p:blipFill>
        <p:spPr>
          <a:xfrm>
            <a:off x="914400" y="990600"/>
            <a:ext cx="7010400" cy="5486400"/>
          </a:xfrm>
          <a:prstGeom prst="rect">
            <a:avLst/>
          </a:prstGeom>
        </p:spPr>
      </p:pic>
    </p:spTree>
    <p:extLst>
      <p:ext uri="{BB962C8B-B14F-4D97-AF65-F5344CB8AC3E}">
        <p14:creationId xmlns:p14="http://schemas.microsoft.com/office/powerpoint/2010/main" val="21151287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62171" y="1970532"/>
            <a:ext cx="8521065" cy="4846320"/>
            <a:chOff x="3662171" y="1970532"/>
            <a:chExt cx="8521065" cy="4846320"/>
          </a:xfrm>
        </p:grpSpPr>
        <p:pic>
          <p:nvPicPr>
            <p:cNvPr id="3" name="object 3"/>
            <p:cNvPicPr/>
            <p:nvPr/>
          </p:nvPicPr>
          <p:blipFill>
            <a:blip r:embed="rId2" cstate="print"/>
            <a:stretch>
              <a:fillRect/>
            </a:stretch>
          </p:blipFill>
          <p:spPr>
            <a:xfrm>
              <a:off x="11065127" y="5741982"/>
              <a:ext cx="939752" cy="1074373"/>
            </a:xfrm>
            <a:prstGeom prst="rect">
              <a:avLst/>
            </a:prstGeom>
          </p:spPr>
        </p:pic>
        <p:pic>
          <p:nvPicPr>
            <p:cNvPr id="4" name="object 4"/>
            <p:cNvPicPr/>
            <p:nvPr/>
          </p:nvPicPr>
          <p:blipFill>
            <a:blip r:embed="rId3" cstate="print"/>
            <a:stretch>
              <a:fillRect/>
            </a:stretch>
          </p:blipFill>
          <p:spPr>
            <a:xfrm>
              <a:off x="3662171" y="1970532"/>
              <a:ext cx="8520684" cy="4270248"/>
            </a:xfrm>
            <a:prstGeom prst="rect">
              <a:avLst/>
            </a:prstGeom>
          </p:spPr>
        </p:pic>
      </p:grpSp>
      <p:sp>
        <p:nvSpPr>
          <p:cNvPr id="5" name="object 5"/>
          <p:cNvSpPr txBox="1"/>
          <p:nvPr/>
        </p:nvSpPr>
        <p:spPr>
          <a:xfrm>
            <a:off x="8966072" y="892505"/>
            <a:ext cx="2741930" cy="697230"/>
          </a:xfrm>
          <a:prstGeom prst="rect">
            <a:avLst/>
          </a:prstGeom>
        </p:spPr>
        <p:txBody>
          <a:bodyPr vert="horz" wrap="square" lIns="0" tIns="13335" rIns="0" bIns="0" rtlCol="0">
            <a:spAutoFit/>
          </a:bodyPr>
          <a:lstStyle/>
          <a:p>
            <a:pPr marL="12700">
              <a:lnSpc>
                <a:spcPct val="100000"/>
              </a:lnSpc>
              <a:spcBef>
                <a:spcPts val="105"/>
              </a:spcBef>
            </a:pPr>
            <a:r>
              <a:rPr sz="4400" b="1" spc="-570" dirty="0">
                <a:latin typeface="Arial"/>
                <a:cs typeface="Arial"/>
              </a:rPr>
              <a:t>NA</a:t>
            </a:r>
            <a:r>
              <a:rPr sz="4400" b="1" spc="-585" dirty="0">
                <a:latin typeface="Arial"/>
                <a:cs typeface="Arial"/>
              </a:rPr>
              <a:t>D</a:t>
            </a:r>
            <a:r>
              <a:rPr sz="4400" b="1" spc="-484" dirty="0">
                <a:latin typeface="Arial"/>
                <a:cs typeface="Arial"/>
              </a:rPr>
              <a:t>D/NA</a:t>
            </a:r>
            <a:r>
              <a:rPr sz="4400" b="1" spc="-800" dirty="0">
                <a:latin typeface="Arial"/>
                <a:cs typeface="Arial"/>
              </a:rPr>
              <a:t>P</a:t>
            </a:r>
            <a:r>
              <a:rPr sz="4400" b="1" spc="-570" dirty="0">
                <a:latin typeface="Arial"/>
                <a:cs typeface="Arial"/>
              </a:rPr>
              <a:t>A</a:t>
            </a:r>
            <a:endParaRPr sz="4400">
              <a:latin typeface="Arial"/>
              <a:cs typeface="Arial"/>
            </a:endParaRPr>
          </a:p>
        </p:txBody>
      </p:sp>
      <p:grpSp>
        <p:nvGrpSpPr>
          <p:cNvPr id="6" name="object 6"/>
          <p:cNvGrpSpPr/>
          <p:nvPr/>
        </p:nvGrpSpPr>
        <p:grpSpPr>
          <a:xfrm>
            <a:off x="138678" y="2193035"/>
            <a:ext cx="3411854" cy="4381500"/>
            <a:chOff x="138678" y="2193035"/>
            <a:chExt cx="3411854" cy="4381500"/>
          </a:xfrm>
        </p:grpSpPr>
        <p:pic>
          <p:nvPicPr>
            <p:cNvPr id="7" name="object 7"/>
            <p:cNvPicPr/>
            <p:nvPr/>
          </p:nvPicPr>
          <p:blipFill>
            <a:blip r:embed="rId4" cstate="print"/>
            <a:stretch>
              <a:fillRect/>
            </a:stretch>
          </p:blipFill>
          <p:spPr>
            <a:xfrm>
              <a:off x="138678" y="5609843"/>
              <a:ext cx="3411484" cy="964691"/>
            </a:xfrm>
            <a:prstGeom prst="rect">
              <a:avLst/>
            </a:prstGeom>
          </p:spPr>
        </p:pic>
        <p:pic>
          <p:nvPicPr>
            <p:cNvPr id="8" name="object 8"/>
            <p:cNvPicPr/>
            <p:nvPr/>
          </p:nvPicPr>
          <p:blipFill>
            <a:blip r:embed="rId5" cstate="print"/>
            <a:stretch>
              <a:fillRect/>
            </a:stretch>
          </p:blipFill>
          <p:spPr>
            <a:xfrm>
              <a:off x="149352" y="2193035"/>
              <a:ext cx="3392424" cy="3422904"/>
            </a:xfrm>
            <a:prstGeom prst="rect">
              <a:avLst/>
            </a:prstGeom>
          </p:spPr>
        </p:pic>
      </p:grpSp>
      <p:pic>
        <p:nvPicPr>
          <p:cNvPr id="9" name="object 9"/>
          <p:cNvPicPr/>
          <p:nvPr/>
        </p:nvPicPr>
        <p:blipFill>
          <a:blip r:embed="rId6" cstate="print"/>
          <a:stretch>
            <a:fillRect/>
          </a:stretch>
        </p:blipFill>
        <p:spPr>
          <a:xfrm>
            <a:off x="0" y="0"/>
            <a:ext cx="12189714" cy="1088898"/>
          </a:xfrm>
          <a:prstGeom prst="rect">
            <a:avLst/>
          </a:prstGeom>
        </p:spPr>
      </p:pic>
      <p:sp>
        <p:nvSpPr>
          <p:cNvPr id="10" name="object 10"/>
          <p:cNvSpPr txBox="1"/>
          <p:nvPr/>
        </p:nvSpPr>
        <p:spPr>
          <a:xfrm>
            <a:off x="198221" y="190626"/>
            <a:ext cx="7011670" cy="37655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FFFF"/>
                </a:solidFill>
                <a:latin typeface="Arial"/>
                <a:cs typeface="Arial"/>
              </a:rPr>
              <a:t>Faculdade</a:t>
            </a:r>
            <a:r>
              <a:rPr sz="2300" b="1" spc="-60" dirty="0">
                <a:solidFill>
                  <a:srgbClr val="FFFFFF"/>
                </a:solidFill>
                <a:latin typeface="Arial"/>
                <a:cs typeface="Arial"/>
              </a:rPr>
              <a:t> </a:t>
            </a:r>
            <a:r>
              <a:rPr sz="2300" b="1" dirty="0">
                <a:solidFill>
                  <a:srgbClr val="FFFFFF"/>
                </a:solidFill>
                <a:latin typeface="Arial"/>
                <a:cs typeface="Arial"/>
              </a:rPr>
              <a:t>Cosmopolita</a:t>
            </a:r>
            <a:r>
              <a:rPr sz="2300" b="1" spc="-60" dirty="0">
                <a:solidFill>
                  <a:srgbClr val="FFFFFF"/>
                </a:solidFill>
                <a:latin typeface="Arial"/>
                <a:cs typeface="Arial"/>
              </a:rPr>
              <a:t> </a:t>
            </a:r>
            <a:r>
              <a:rPr sz="2300" b="1" dirty="0">
                <a:solidFill>
                  <a:srgbClr val="FFFFFF"/>
                </a:solidFill>
                <a:latin typeface="Arial"/>
                <a:cs typeface="Arial"/>
              </a:rPr>
              <a:t>–</a:t>
            </a:r>
            <a:r>
              <a:rPr sz="2300" b="1" spc="-15" dirty="0">
                <a:solidFill>
                  <a:srgbClr val="FFFFFF"/>
                </a:solidFill>
                <a:latin typeface="Arial"/>
                <a:cs typeface="Arial"/>
              </a:rPr>
              <a:t> </a:t>
            </a:r>
            <a:r>
              <a:rPr sz="2300" b="1" dirty="0">
                <a:solidFill>
                  <a:srgbClr val="FFFFFF"/>
                </a:solidFill>
                <a:latin typeface="Arial"/>
                <a:cs typeface="Arial"/>
              </a:rPr>
              <a:t>Curso</a:t>
            </a:r>
            <a:r>
              <a:rPr sz="2300" b="1" spc="-45" dirty="0">
                <a:solidFill>
                  <a:srgbClr val="FFFFFF"/>
                </a:solidFill>
                <a:latin typeface="Arial"/>
                <a:cs typeface="Arial"/>
              </a:rPr>
              <a:t> </a:t>
            </a:r>
            <a:r>
              <a:rPr sz="2300" b="1" dirty="0">
                <a:solidFill>
                  <a:srgbClr val="FFFFFF"/>
                </a:solidFill>
                <a:latin typeface="Arial"/>
                <a:cs typeface="Arial"/>
              </a:rPr>
              <a:t>de</a:t>
            </a:r>
            <a:r>
              <a:rPr sz="2300" b="1" spc="-30" dirty="0">
                <a:solidFill>
                  <a:srgbClr val="FFFFFF"/>
                </a:solidFill>
                <a:latin typeface="Arial"/>
                <a:cs typeface="Arial"/>
              </a:rPr>
              <a:t> </a:t>
            </a:r>
            <a:r>
              <a:rPr lang="pt-BR" sz="2300" b="1" dirty="0">
                <a:solidFill>
                  <a:srgbClr val="FFFFFF"/>
                </a:solidFill>
                <a:latin typeface="Arial"/>
                <a:cs typeface="Arial"/>
              </a:rPr>
              <a:t>Direito</a:t>
            </a:r>
            <a:endParaRPr sz="230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B161BE3F-A1CB-3D23-572F-58A8D67209C0}"/>
              </a:ext>
            </a:extLst>
          </p:cNvPr>
          <p:cNvSpPr txBox="1"/>
          <p:nvPr/>
        </p:nvSpPr>
        <p:spPr>
          <a:xfrm>
            <a:off x="2133600" y="1295400"/>
            <a:ext cx="8840372" cy="2385268"/>
          </a:xfrm>
          <a:prstGeom prst="rect">
            <a:avLst/>
          </a:prstGeom>
          <a:noFill/>
        </p:spPr>
        <p:txBody>
          <a:bodyPr wrap="square">
            <a:spAutoFit/>
          </a:bodyPr>
          <a:lstStyle/>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As Políticas de Educação Ambiental (Lei nº 9.795, de 27 de abril de 1999 e Decreto Nº 4.281 de 25 de junho de 2002) são contempladas em Formação Geral I, nas atividades do Núcleo de Estudos Dirigidos e em Direito Ambiental (10º período); e, Relação Jurídica e Social na Amazônia (2º período).</a:t>
            </a:r>
            <a:endParaRPr lang="pt-BR" sz="1800" dirty="0">
              <a:effectLst/>
              <a:latin typeface="Times New Roman" panose="02020603050405020304" pitchFamily="18" charset="0"/>
              <a:ea typeface="Times New Roman" panose="02020603050405020304" pitchFamily="18" charset="0"/>
            </a:endParaRPr>
          </a:p>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Atende à Resolução CNE Nº 1, de 30 de maio de 2012 que estabelece Diretrizes Nacionais para a Educação em Direitos Humanos com atividades previstas em Formação Geral I, nas atividades do Núcleo de Estudos Dirigidos e em Direito das Minorias (1º período) e na estruturação geral dos compromissos do curso.</a:t>
            </a:r>
            <a:endParaRPr lang="pt-BR" sz="1800" dirty="0">
              <a:effectLst/>
              <a:latin typeface="Times New Roman" panose="02020603050405020304" pitchFamily="18" charset="0"/>
              <a:ea typeface="Times New Roman" panose="02020603050405020304" pitchFamily="18" charset="0"/>
            </a:endParaRPr>
          </a:p>
        </p:txBody>
      </p:sp>
      <p:sp>
        <p:nvSpPr>
          <p:cNvPr id="7" name="CaixaDeTexto 6">
            <a:extLst>
              <a:ext uri="{FF2B5EF4-FFF2-40B4-BE49-F238E27FC236}">
                <a16:creationId xmlns:a16="http://schemas.microsoft.com/office/drawing/2014/main" id="{23647F3A-8982-AEDE-54D8-95F0D0D1571A}"/>
              </a:ext>
            </a:extLst>
          </p:cNvPr>
          <p:cNvSpPr txBox="1"/>
          <p:nvPr/>
        </p:nvSpPr>
        <p:spPr>
          <a:xfrm>
            <a:off x="2057400" y="3692391"/>
            <a:ext cx="8916572" cy="1754326"/>
          </a:xfrm>
          <a:prstGeom prst="rect">
            <a:avLst/>
          </a:prstGeom>
          <a:noFill/>
        </p:spPr>
        <p:txBody>
          <a:bodyPr wrap="square">
            <a:spAutoFit/>
          </a:bodyPr>
          <a:lstStyle/>
          <a:p>
            <a:pPr marL="342900" lvl="0" indent="-342900" algn="just" fontAlgn="base">
              <a:spcBef>
                <a:spcPts val="600"/>
              </a:spcBef>
              <a:buFont typeface="+mj-lt"/>
              <a:buAutoNum type="romanUcPeriod"/>
            </a:pPr>
            <a:r>
              <a:rPr lang="x-none" sz="1800" dirty="0">
                <a:solidFill>
                  <a:srgbClr val="000000"/>
                </a:solidFill>
                <a:effectLst/>
                <a:latin typeface="Times New Roman" panose="02020603050405020304" pitchFamily="18" charset="0"/>
                <a:ea typeface="Times New Roman" panose="02020603050405020304" pitchFamily="18" charset="0"/>
              </a:rPr>
              <a:t>Atende ao estabelecido na Resolução CNE/CP N° 01 de 17 de junho de 2004 (Diretrizes Curriculares Nacionais para Educação das Relações Étnico-raciais e para o Ensino de História e Cultura Afro-brasileira e Indígena) sendo o conteúdo trabalhado em Formação Geral I, Antropologia e Sociologia Jurídica, História do Direito, Direito das Minorias, Direito dos Povos Indígenas (OPTATIVA), nos Seminários e eventos do curso e nas atividades do Núcleo de Estudos Dirigidos;</a:t>
            </a:r>
            <a:endParaRPr lang="pt-BR" sz="1800" dirty="0">
              <a:effectLst/>
              <a:latin typeface="Times New Roman" panose="02020603050405020304" pitchFamily="18" charset="0"/>
              <a:ea typeface="Times New Roman" panose="02020603050405020304" pitchFamily="18" charset="0"/>
            </a:endParaRPr>
          </a:p>
        </p:txBody>
      </p:sp>
      <p:sp>
        <p:nvSpPr>
          <p:cNvPr id="8" name="CaixaDeTexto 7">
            <a:extLst>
              <a:ext uri="{FF2B5EF4-FFF2-40B4-BE49-F238E27FC236}">
                <a16:creationId xmlns:a16="http://schemas.microsoft.com/office/drawing/2014/main" id="{160A37C4-3ED9-E948-161A-C1DD83276C0B}"/>
              </a:ext>
            </a:extLst>
          </p:cNvPr>
          <p:cNvSpPr txBox="1"/>
          <p:nvPr/>
        </p:nvSpPr>
        <p:spPr>
          <a:xfrm>
            <a:off x="2895600" y="152400"/>
            <a:ext cx="6098344" cy="416204"/>
          </a:xfrm>
          <a:prstGeom prst="rect">
            <a:avLst/>
          </a:prstGeom>
          <a:noFill/>
        </p:spPr>
        <p:txBody>
          <a:bodyPr wrap="square">
            <a:spAutoFit/>
          </a:bodyPr>
          <a:lstStyle/>
          <a:p>
            <a:pPr algn="just">
              <a:lnSpc>
                <a:spcPct val="130000"/>
              </a:lnSpc>
              <a:spcBef>
                <a:spcPts val="1200"/>
              </a:spcBef>
              <a:spcAft>
                <a:spcPts val="1200"/>
              </a:spcAft>
            </a:pPr>
            <a:r>
              <a:rPr lang="x-none" sz="1800" b="1" dirty="0">
                <a:solidFill>
                  <a:schemeClr val="bg1"/>
                </a:solidFill>
                <a:effectLst/>
                <a:latin typeface="Times New Roman" panose="02020603050405020304" pitchFamily="18" charset="0"/>
                <a:ea typeface="Palatino-Roman"/>
              </a:rPr>
              <a:t>Coerência do Currículo com as DCNs e demais legislações</a:t>
            </a:r>
            <a:endParaRPr lang="pt-BR" sz="1800" b="1" dirty="0">
              <a:solidFill>
                <a:schemeClr val="bg1"/>
              </a:solidFill>
              <a:effectLst/>
              <a:latin typeface="Cambria" panose="02040503050406030204" pitchFamily="18" charset="0"/>
              <a:ea typeface="Palatino-Roman"/>
            </a:endParaRPr>
          </a:p>
        </p:txBody>
      </p:sp>
    </p:spTree>
    <p:extLst>
      <p:ext uri="{BB962C8B-B14F-4D97-AF65-F5344CB8AC3E}">
        <p14:creationId xmlns:p14="http://schemas.microsoft.com/office/powerpoint/2010/main" val="2735353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853</TotalTime>
  <Words>4087</Words>
  <Application>Microsoft Office PowerPoint</Application>
  <PresentationFormat>Widescreen</PresentationFormat>
  <Paragraphs>432</Paragraphs>
  <Slides>86</Slides>
  <Notes>1</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86</vt:i4>
      </vt:variant>
    </vt:vector>
  </HeadingPairs>
  <TitlesOfParts>
    <vt:vector size="97" baseType="lpstr">
      <vt:lpstr>Arial</vt:lpstr>
      <vt:lpstr>Arial MT</vt:lpstr>
      <vt:lpstr>Calibri</vt:lpstr>
      <vt:lpstr>Cambria</vt:lpstr>
      <vt:lpstr>Cambria Math</vt:lpstr>
      <vt:lpstr>Courier New</vt:lpstr>
      <vt:lpstr>Palatino-Roman</vt:lpstr>
      <vt:lpstr>Symbol</vt:lpstr>
      <vt:lpstr>Times New Roman</vt:lpstr>
      <vt:lpstr>Wingdings</vt:lpstr>
      <vt:lpstr>Office Theme</vt:lpstr>
      <vt:lpstr>COMISSÃO DE AVALIAÇÃO – MEC</vt:lpstr>
      <vt:lpstr>Faculdade Cosmopolita – Curso de Direito</vt:lpstr>
      <vt:lpstr>Diretoria</vt:lpstr>
      <vt:lpstr>Faculdade Cosmopolita – Curso de Direito</vt:lpstr>
      <vt:lpstr>Apresentação do PowerPoint</vt:lpstr>
      <vt:lpstr>Apresentação do PowerPoint</vt:lpstr>
      <vt:lpstr>Apresentação do PowerPoint</vt:lpstr>
      <vt:lpstr>Apresentação do PowerPoint</vt:lpstr>
      <vt:lpstr>Apresentação do PowerPoint</vt:lpstr>
      <vt:lpstr>Faculdade Cosmopolita – Curso de Direito</vt:lpstr>
      <vt:lpstr>Apresentação do PowerPoint</vt:lpstr>
      <vt:lpstr>Avaliações</vt:lpstr>
      <vt:lpstr>Faculdade Cosmopolita – Curso de Direito</vt:lpstr>
      <vt:lpstr>Faculdade Cosmopolita – Curso de Direito</vt:lpstr>
      <vt:lpstr>Faculdade Cosmopolita – Curso de Direito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Políticas Institucionais no âmbito do curso – Política de Ensino</vt:lpstr>
      <vt:lpstr>Políticas Institucionais no âmbito do curso – Política de Ensino</vt:lpstr>
      <vt:lpstr>Políticas Institucionais no âmbito do curso – Política de Ensino</vt:lpstr>
      <vt:lpstr>Políticas Institucionais no âmbito do curso – Política de Ensino</vt:lpstr>
      <vt:lpstr>Políticas Institucionais no âmbito do curso – Política de Ensino</vt:lpstr>
      <vt:lpstr>Políticas Institucionais no âmbito do curso – Política de Ensino</vt:lpstr>
      <vt:lpstr>Políticas Institucionais no âmbito do curso – Política de Ensino</vt:lpstr>
      <vt:lpstr>Políticas Institucionais no âmbito do curso – Política de Ensino</vt:lpstr>
      <vt:lpstr>Faculdade Cosmopolita – Curso de Direito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Matriz Curricular  Programa de Estágio – Advogado do Futuro</vt:lpstr>
      <vt:lpstr>Matriz Curricular  Programa de Estágio – Advogado do Futuro</vt:lpstr>
      <vt:lpstr>Matriz Curricular  Programa de Estágio – Advogado do Futuro – Escritório Alves Martins</vt:lpstr>
      <vt:lpstr>Matriz Curricular   Capacitação e Desenvolvimento das Habilidades dos Discentes </vt:lpstr>
      <vt:lpstr>Matriz Curricular   Capacitação e Desenvolvimento das Habilidades dos Discentes </vt:lpstr>
      <vt:lpstr>Matriz Curricular   Capacitação e Desenvolvimento das Habilidades dos Discentes </vt:lpstr>
      <vt:lpstr>Matriz Curricular   Capacitação e Desenvolvimento das Habilidades dos Discentes – Registros Fotográficos</vt:lpstr>
      <vt:lpstr>Matriz Curricular   Simulação da Reunião Periódica da ONU</vt:lpstr>
      <vt:lpstr>Matriz Curricular   Simulação da Reunião Periódica da ONU</vt:lpstr>
      <vt:lpstr>Matriz Curricular   Rodada da Carreira Jurídica Cosmopolita</vt:lpstr>
      <vt:lpstr>Matriz Curricular   Rodada da Carreira Jurídica Cosmopolita – Registros Fotográficos</vt:lpstr>
      <vt:lpstr>Matriz Curricular   Semana do Empreendedorismo – Palestra sobre o Empreendedorismo</vt:lpstr>
      <vt:lpstr>Matriz Curricular   Semana do Empreendedorismo – Visita Técnica na JUCEPA</vt:lpstr>
      <vt:lpstr>Apresentação do PowerPoint</vt:lpstr>
      <vt:lpstr>Iniciação Científica – GRUPO DE PESQUISA E PIBIC</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Carlos Eduardo Braga Costa</dc:creator>
  <cp:lastModifiedBy>Ana Carolina de Alencar Nascimento</cp:lastModifiedBy>
  <cp:revision>22</cp:revision>
  <dcterms:created xsi:type="dcterms:W3CDTF">2023-08-14T18:34:33Z</dcterms:created>
  <dcterms:modified xsi:type="dcterms:W3CDTF">2023-08-20T05:29:18Z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2022-06-26T00:00:00Z</vt:filetime>
  </property>
  <property fmtid="{D5CDD505-2E9C-101B-9397-08002B2CF9AE}" pid="3" name="Creator">
    <vt:lpwstr>Microsoft® PowerPoint® para Microsoft 365</vt:lpwstr>
  </property>
  <property fmtid="{D5CDD505-2E9C-101B-9397-08002B2CF9AE}" pid="4" name="LastSaved">
    <vt:filetime>2023-08-14T00:00:00Z</vt:filetime>
  </property>
</Properties>
</file>